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  <p:sldMasterId id="2147483651" r:id="rId2"/>
    <p:sldMasterId id="2147483911" r:id="rId3"/>
  </p:sldMasterIdLst>
  <p:notesMasterIdLst>
    <p:notesMasterId r:id="rId58"/>
  </p:notesMasterIdLst>
  <p:handoutMasterIdLst>
    <p:handoutMasterId r:id="rId59"/>
  </p:handoutMasterIdLst>
  <p:sldIdLst>
    <p:sldId id="256" r:id="rId4"/>
    <p:sldId id="257" r:id="rId5"/>
    <p:sldId id="258" r:id="rId6"/>
    <p:sldId id="259" r:id="rId7"/>
    <p:sldId id="262" r:id="rId8"/>
    <p:sldId id="263" r:id="rId9"/>
    <p:sldId id="260" r:id="rId10"/>
    <p:sldId id="264" r:id="rId11"/>
    <p:sldId id="265" r:id="rId12"/>
    <p:sldId id="261" r:id="rId13"/>
    <p:sldId id="267" r:id="rId14"/>
    <p:sldId id="268" r:id="rId15"/>
    <p:sldId id="350" r:id="rId16"/>
    <p:sldId id="270" r:id="rId17"/>
    <p:sldId id="313" r:id="rId18"/>
    <p:sldId id="271" r:id="rId19"/>
    <p:sldId id="272" r:id="rId20"/>
    <p:sldId id="273" r:id="rId21"/>
    <p:sldId id="354" r:id="rId22"/>
    <p:sldId id="355" r:id="rId23"/>
    <p:sldId id="370" r:id="rId24"/>
    <p:sldId id="369" r:id="rId25"/>
    <p:sldId id="356" r:id="rId26"/>
    <p:sldId id="357" r:id="rId27"/>
    <p:sldId id="372" r:id="rId28"/>
    <p:sldId id="359" r:id="rId29"/>
    <p:sldId id="360" r:id="rId30"/>
    <p:sldId id="361" r:id="rId31"/>
    <p:sldId id="362" r:id="rId32"/>
    <p:sldId id="363" r:id="rId33"/>
    <p:sldId id="365" r:id="rId34"/>
    <p:sldId id="366" r:id="rId35"/>
    <p:sldId id="371" r:id="rId36"/>
    <p:sldId id="296" r:id="rId37"/>
    <p:sldId id="303" r:id="rId38"/>
    <p:sldId id="319" r:id="rId39"/>
    <p:sldId id="320" r:id="rId40"/>
    <p:sldId id="321" r:id="rId41"/>
    <p:sldId id="316" r:id="rId42"/>
    <p:sldId id="352" r:id="rId43"/>
    <p:sldId id="351" r:id="rId44"/>
    <p:sldId id="353" r:id="rId45"/>
    <p:sldId id="326" r:id="rId46"/>
    <p:sldId id="300" r:id="rId47"/>
    <p:sldId id="310" r:id="rId48"/>
    <p:sldId id="309" r:id="rId49"/>
    <p:sldId id="301" r:id="rId50"/>
    <p:sldId id="304" r:id="rId51"/>
    <p:sldId id="305" r:id="rId52"/>
    <p:sldId id="306" r:id="rId53"/>
    <p:sldId id="307" r:id="rId54"/>
    <p:sldId id="308" r:id="rId55"/>
    <p:sldId id="311" r:id="rId56"/>
    <p:sldId id="312" r:id="rId5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C9CB6"/>
    <a:srgbClr val="0033CC"/>
    <a:srgbClr val="000066"/>
    <a:srgbClr val="000099"/>
    <a:srgbClr val="008000"/>
    <a:srgbClr val="FF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7" autoAdjust="0"/>
    <p:restoredTop sz="93525" autoAdjust="0"/>
  </p:normalViewPr>
  <p:slideViewPr>
    <p:cSldViewPr showGuides="1">
      <p:cViewPr>
        <p:scale>
          <a:sx n="90" d="100"/>
          <a:sy n="90" d="100"/>
        </p:scale>
        <p:origin x="-1404" y="-6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396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60A965-D9FC-4064-9A04-C218AE608745}" type="datetimeFigureOut">
              <a:rPr lang="pt-PT"/>
              <a:pPr>
                <a:defRPr/>
              </a:pPr>
              <a:t>22-03-2017</a:t>
            </a:fld>
            <a:endParaRPr lang="pt-P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pt-PT" dirty="0" smtClean="0"/>
              <a:t>Susana Santos, Ciências da Vida DQB/ FCUL 2014-2015</a:t>
            </a:r>
            <a:endParaRPr lang="pt-PT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49E1B80-938A-40BC-8ECC-6A92312FB2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3377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9A666C87-E02C-42A4-A0C6-E15B9774546B}" type="datetimeFigureOut">
              <a:rPr lang="pt-PT"/>
              <a:pPr>
                <a:defRPr/>
              </a:pPr>
              <a:t>22-03-2017</a:t>
            </a:fld>
            <a:endParaRPr lang="pt-PT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62602FEB-B0D5-4B49-8B35-39FD959D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15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chemotaxis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edical-dictionary.thefreedictionary.com/chemotropism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E361C31-8FCA-40A6-89D6-2C9C2BF94365}" type="slidenum">
              <a:rPr lang="en-US" sz="1300" smtClean="0">
                <a:latin typeface="Arial" charset="0"/>
              </a:rPr>
              <a:pPr eaLnBrk="1" hangingPunct="1"/>
              <a:t>1</a:t>
            </a:fld>
            <a:endParaRPr lang="en-US" sz="13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BEA729-4902-455F-BDCF-B64F5F6295FC}" type="slidenum">
              <a:rPr lang="en-GB" altLang="pt-PT" sz="1300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pt-PT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CF6DAE-8A59-4B64-967C-7CB05841D946}" type="slidenum">
              <a:rPr lang="en-US" altLang="pt-PT" sz="13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pt-PT" sz="130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0088"/>
            <a:ext cx="5678824" cy="46062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9091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dirty="0" smtClean="0"/>
          </a:p>
        </p:txBody>
      </p:sp>
      <p:sp>
        <p:nvSpPr>
          <p:cNvPr id="89092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3DDAB9-7183-4652-873C-D8C0CE2BFA7E}" type="slidenum">
              <a:rPr lang="en-US" altLang="pt-PT" sz="1300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pt-PT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fld id="{F38C0CAB-DB7C-4293-81E4-04796A995EFD}" type="slidenum">
              <a:rPr lang="en-US" altLang="pt-PT" sz="1300">
                <a:latin typeface="Times" pitchFamily="-84" charset="0"/>
              </a:rPr>
              <a:pPr algn="r"/>
              <a:t>33</a:t>
            </a:fld>
            <a:endParaRPr lang="en-US" altLang="pt-PT" sz="1300">
              <a:latin typeface="Times" pitchFamily="-8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pt-PT" smtClean="0">
                <a:latin typeface="Times New Roman" pitchFamily="18" charset="0"/>
                <a:ea typeface="ヒラギノ角ゴ Pro W3" pitchFamily="-84" charset="-128"/>
              </a:rPr>
              <a:t>Figure 7.18 The sodium-potassium pump: a specific case of active transport.</a:t>
            </a:r>
          </a:p>
          <a:p>
            <a:pPr eaLnBrk="1" hangingPunct="1"/>
            <a:endParaRPr lang="en-US" altLang="pt-PT" smtClean="0">
              <a:latin typeface="Times New Roman" pitchFamily="18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84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Movement of cells or organisms in response to chemicals, whereby the cells are attracted (positive chemotaxis)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orrepelled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(negative chemotaxis) by substances exhibiting chemical properties.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 migration of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polymorphonuclear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leukocytes and macrophages toward higher concentrations of certain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fragmentsof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complement.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Synonym(s): 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chemiotaxis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chemotropism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Acredita-se que a crise asmática ocorra devido à inibição específica da enzima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ciclooxigenase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COX 1 pela aspirina. Esta enzima media a oxigenação do ácido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araquidônico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determinando a formação de prostaglandinas. Bloqueada esta via, acredita-se que haja um desvio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pela via da 5-lipoxigenase, formando-se então grandes quantidades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leucotrienos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considerados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maiores mediadores da AIA.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22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Acredita-se que a crise asmática ocorra devido à inibição específica da enzima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ciclooxigenase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COX 1 pela aspirina. Esta enzima media a oxigenação do ácido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araquidônico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determinando a formação de prostaglandinas. Bloqueada esta via, acredita-se que haja um desvio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pela via da 5-lipoxigenase, formando-se então grandes quantidades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leucotrienos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considerados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maiores mediadores da AIA.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549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4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5B20885-3096-4213-872F-707B0650199B}" type="slidenum">
              <a:rPr lang="en-US" sz="1300" smtClean="0">
                <a:latin typeface="Arial" charset="0"/>
              </a:rPr>
              <a:pPr eaLnBrk="1" hangingPunct="1"/>
              <a:t>5</a:t>
            </a:fld>
            <a:endParaRPr lang="en-US" sz="13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07ED8-B18B-4844-9E02-093BED00F5C8}" type="slidenum">
              <a:rPr lang="en-US" altLang="pt-PT" sz="13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pt-PT" sz="1300" smtClean="0">
              <a:latin typeface="Arial" pitchFamily="34" charset="0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EC58CE-1949-4784-A40A-798EB3072126}" type="slidenum">
              <a:rPr lang="en-US" altLang="pt-PT" sz="130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pt-PT" sz="1300">
              <a:latin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98" y="4861781"/>
            <a:ext cx="5204305" cy="4604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fld id="{4C4B77B9-22F3-45E0-836B-80B361D40FC1}" type="slidenum">
              <a:rPr lang="en-US" altLang="pt-PT" sz="1300">
                <a:latin typeface="Times" pitchFamily="-84" charset="0"/>
              </a:rPr>
              <a:pPr algn="r"/>
              <a:t>21</a:t>
            </a:fld>
            <a:endParaRPr lang="en-US" altLang="pt-PT" sz="1300">
              <a:latin typeface="Times" pitchFamily="-8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pt-PT" smtClean="0">
                <a:latin typeface="Times New Roman" pitchFamily="18" charset="0"/>
                <a:ea typeface="ヒラギノ角ゴ Pro W3" pitchFamily="-84" charset="-128"/>
              </a:rPr>
              <a:t>Figure 7.8 Factors that affect membrane fluidity.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83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08B25D-EFA0-442D-AB99-2659C5504EFE}" type="slidenum">
              <a:rPr lang="en-GB" altLang="pt-PT" sz="1300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pt-PT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DQB/ FCUL 2014-2015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02FEB-B0D5-4B49-8B35-39FD959DDF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fld id="{C13C99C5-97A2-4C7D-AB2A-49C58CAD9371}" type="slidenum">
              <a:rPr lang="en-US" altLang="pt-PT" sz="1300">
                <a:latin typeface="Times" pitchFamily="-84" charset="0"/>
              </a:rPr>
              <a:pPr algn="r"/>
              <a:t>25</a:t>
            </a:fld>
            <a:endParaRPr lang="en-US" altLang="pt-PT" sz="1300">
              <a:latin typeface="Times" pitchFamily="-8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pt-PT" smtClean="0">
                <a:latin typeface="Times New Roman" pitchFamily="18" charset="0"/>
                <a:ea typeface="ヒラギノ角ゴ Pro W3" pitchFamily="-84" charset="-128"/>
              </a:rPr>
              <a:t>Figure 7.19 Review: passive and active transport.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92A339-2023-4243-A2C5-02DA71A783BA}" type="slidenum">
              <a:rPr lang="en-US" altLang="pt-PT" sz="13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pt-PT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0088"/>
            <a:ext cx="5678824" cy="46062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6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65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476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059E-3BE0-46E4-9B81-7CA3F06144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9682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FA5A-F91C-4409-BABE-595B5A1096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9109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0677-8771-45B4-9C5D-9B9CB7F24D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5407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DDA8-30FE-4706-A1D3-3BD1B5D190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85075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878-CFCF-4979-9352-081CC1C6530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48998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74E7-9E80-435B-9AFE-E70D061E09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73014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A61C-F38D-4159-9A2E-7065603040C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17556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BD18-60A0-4E1D-B1C5-06E1769550B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389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0475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6687-9DFC-4B07-B30E-A530EB473B0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70434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CCF5D-E3AC-4866-ACCE-22AF75A6A76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24832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93BE-1A01-407C-A9ED-29FE993FB06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3908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ED84-7FBD-4F1D-8767-974071BA9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517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ED84-7FBD-4F1D-8767-974071BA9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8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2382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61665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AA0C-832E-4CE9-898A-423343D010AF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86588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30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724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144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32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723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5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3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9106DDE-6D7A-4B20-8F2D-0D7FAE83B8C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54" r:id="rId12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02066A-4D90-48A8-986A-197556A2B7C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academic.brooklyn.cuny.edu/biology/bio4fv/page/phospc.gi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http://www.arrakis.es/~lluengo/lformula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achidonic_acid.svg" TargetMode="Externa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31800" y="0"/>
            <a:ext cx="82804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 algn="ctr">
              <a:lnSpc>
                <a:spcPct val="120000"/>
              </a:lnSpc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LÍPIDOS</a:t>
            </a:r>
          </a:p>
          <a:p>
            <a:pPr marL="0" lvl="2" algn="just">
              <a:lnSpc>
                <a:spcPct val="120000"/>
              </a:lnSpc>
              <a:defRPr/>
            </a:pPr>
            <a:r>
              <a:rPr lang="pt-PT" dirty="0"/>
              <a:t>Os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lípidos</a:t>
            </a:r>
            <a:r>
              <a:rPr lang="pt-PT" dirty="0"/>
              <a:t> são bio- moléculas insolúveis em água, formadas basicamente por carbono, hidrogénio e oxigénio. Podem também conter fósforo, azoto e enxofre. Podem ter estruturas muito diversas.</a:t>
            </a:r>
          </a:p>
          <a:p>
            <a:pPr algn="just">
              <a:lnSpc>
                <a:spcPct val="120000"/>
              </a:lnSpc>
              <a:defRPr/>
            </a:pPr>
            <a:endParaRPr lang="pt-PT" b="1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Lípidos saponificáveis </a:t>
            </a:r>
            <a:r>
              <a:rPr lang="pt-PT" dirty="0"/>
              <a:t>(dão ácidos gordos por hidrólise):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Symbol" pitchFamily="18" charset="2"/>
              <a:buNone/>
              <a:defRPr/>
            </a:pPr>
            <a:r>
              <a:rPr lang="pt-PT" dirty="0"/>
              <a:t>C, O e H: </a:t>
            </a:r>
            <a:r>
              <a:rPr lang="pt-PT" dirty="0" err="1"/>
              <a:t>triaceligliceróis</a:t>
            </a:r>
            <a:r>
              <a:rPr lang="pt-PT" dirty="0"/>
              <a:t> (triglicéridos) e ceras</a:t>
            </a:r>
          </a:p>
          <a:p>
            <a:pPr algn="just">
              <a:lnSpc>
                <a:spcPct val="120000"/>
              </a:lnSpc>
              <a:buClr>
                <a:srgbClr val="00FF00"/>
              </a:buClr>
              <a:buFont typeface="Symbol" pitchFamily="18" charset="2"/>
              <a:buNone/>
              <a:defRPr/>
            </a:pPr>
            <a:r>
              <a:rPr lang="pt-PT" dirty="0"/>
              <a:t>C, O, H. P e N: </a:t>
            </a:r>
            <a:r>
              <a:rPr lang="pt-PT" dirty="0" err="1"/>
              <a:t>glicerofosfolípidos</a:t>
            </a:r>
            <a:r>
              <a:rPr lang="pt-PT" dirty="0"/>
              <a:t>, </a:t>
            </a:r>
            <a:r>
              <a:rPr lang="pt-PT" dirty="0" err="1"/>
              <a:t>esfingolípidos</a:t>
            </a:r>
            <a:r>
              <a:rPr lang="pt-PT" dirty="0"/>
              <a:t> </a:t>
            </a:r>
            <a:r>
              <a:rPr lang="pt-PT" dirty="0" err="1"/>
              <a:t>etc</a:t>
            </a:r>
            <a:endParaRPr lang="pt-PT" dirty="0"/>
          </a:p>
          <a:p>
            <a:pPr algn="just">
              <a:lnSpc>
                <a:spcPct val="120000"/>
              </a:lnSpc>
              <a:defRPr/>
            </a:pPr>
            <a:endParaRPr lang="es-ES_tradnl" b="1" dirty="0">
              <a:solidFill>
                <a:srgbClr val="009900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s-ES_tradn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Lípidos </a:t>
            </a:r>
            <a:r>
              <a:rPr lang="es-ES_tradnl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insaponificáveis</a:t>
            </a:r>
            <a:r>
              <a:rPr lang="es-ES_tradn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dirty="0"/>
              <a:t>(</a:t>
            </a:r>
            <a:r>
              <a:rPr lang="es-ES_tradnl" dirty="0" err="1"/>
              <a:t>não</a:t>
            </a:r>
            <a:r>
              <a:rPr lang="es-ES_tradnl" dirty="0"/>
              <a:t> </a:t>
            </a:r>
            <a:r>
              <a:rPr lang="es-ES_tradnl" dirty="0" err="1"/>
              <a:t>dão</a:t>
            </a:r>
            <a:r>
              <a:rPr lang="es-ES_tradnl" dirty="0"/>
              <a:t> ácidos gordos por </a:t>
            </a:r>
            <a:r>
              <a:rPr lang="es-ES_tradnl" dirty="0" err="1"/>
              <a:t>hidrólise</a:t>
            </a:r>
            <a:r>
              <a:rPr lang="es-ES_tradnl" dirty="0"/>
              <a:t>): </a:t>
            </a:r>
            <a:r>
              <a:rPr lang="es-ES_tradnl" dirty="0" err="1"/>
              <a:t>esteróides</a:t>
            </a:r>
            <a:r>
              <a:rPr lang="es-ES_tradnl" dirty="0"/>
              <a:t> e prostaglandinas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</a:t>
            </a:fld>
            <a:endParaRPr lang="pt-PT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romedary-b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ECE9C"/>
              </a:clrFrom>
              <a:clrTo>
                <a:srgbClr val="CECE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0188"/>
            <a:ext cx="6900863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33056" y="151618"/>
            <a:ext cx="4954588" cy="1328023"/>
          </a:xfrm>
          <a:prstGeom prst="wedgeRoundRectCallout">
            <a:avLst>
              <a:gd name="adj1" fmla="val 31801"/>
              <a:gd name="adj2" fmla="val 108037"/>
              <a:gd name="adj3" fmla="val 16667"/>
            </a:avLst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0099"/>
                </a:solidFill>
              </a:rPr>
              <a:t>Nos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animais</a:t>
            </a:r>
            <a:r>
              <a:rPr lang="en-US" sz="2400" dirty="0">
                <a:solidFill>
                  <a:srgbClr val="000099"/>
                </a:solidFill>
              </a:rPr>
              <a:t> as </a:t>
            </a:r>
            <a:r>
              <a:rPr lang="en-US" sz="2400" dirty="0" err="1">
                <a:solidFill>
                  <a:srgbClr val="000099"/>
                </a:solidFill>
              </a:rPr>
              <a:t>gorduras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estão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armazenadas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nas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células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adiposas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868144" y="2996952"/>
            <a:ext cx="3082925" cy="2962513"/>
          </a:xfrm>
          <a:prstGeom prst="wedgeRoundRectCallout">
            <a:avLst>
              <a:gd name="adj1" fmla="val -105870"/>
              <a:gd name="adj2" fmla="val -62556"/>
              <a:gd name="adj3" fmla="val 16667"/>
            </a:avLst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99"/>
                </a:solidFill>
              </a:rPr>
              <a:t>As </a:t>
            </a:r>
            <a:r>
              <a:rPr lang="en-US" sz="2400" dirty="0" err="1">
                <a:solidFill>
                  <a:srgbClr val="000099"/>
                </a:solidFill>
              </a:rPr>
              <a:t>gorduras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são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também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importantes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como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isolantes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térmicos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dirty="0">
                <a:solidFill>
                  <a:srgbClr val="000099"/>
                </a:solidFill>
              </a:rPr>
              <a:t>e para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proteção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000099"/>
                </a:solidFill>
              </a:rPr>
              <a:t>dos </a:t>
            </a:r>
            <a:r>
              <a:rPr lang="en-US" sz="2400" dirty="0" err="1">
                <a:solidFill>
                  <a:srgbClr val="000099"/>
                </a:solidFill>
              </a:rPr>
              <a:t>orgãos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internos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4821D-9119-4D90-84A5-56650AD7AA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2775" y="333375"/>
            <a:ext cx="82804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As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ceras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 são misturas de ésteres de ácidos carboxílicos de cadeia longa (C</a:t>
            </a:r>
            <a:r>
              <a:rPr lang="pt-PT" baseline="-30000" dirty="0">
                <a:solidFill>
                  <a:srgbClr val="333399"/>
                </a:solidFill>
                <a:cs typeface="Times New Roman" pitchFamily="18" charset="0"/>
              </a:rPr>
              <a:t>14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 a C</a:t>
            </a:r>
            <a:r>
              <a:rPr lang="pt-PT" baseline="-30000" dirty="0">
                <a:solidFill>
                  <a:srgbClr val="333399"/>
                </a:solidFill>
                <a:cs typeface="Times New Roman" pitchFamily="18" charset="0"/>
              </a:rPr>
              <a:t>36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) com álcoois também de cadeia longa (C</a:t>
            </a:r>
            <a:r>
              <a:rPr lang="pt-PT" baseline="-30000" dirty="0">
                <a:solidFill>
                  <a:srgbClr val="333399"/>
                </a:solidFill>
                <a:cs typeface="Times New Roman" pitchFamily="18" charset="0"/>
              </a:rPr>
              <a:t>16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 a C</a:t>
            </a:r>
            <a:r>
              <a:rPr lang="pt-PT" baseline="-30000" dirty="0">
                <a:solidFill>
                  <a:srgbClr val="333399"/>
                </a:solidFill>
                <a:cs typeface="Times New Roman" pitchFamily="18" charset="0"/>
              </a:rPr>
              <a:t>30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)</a:t>
            </a:r>
            <a:endParaRPr lang="en-US" dirty="0"/>
          </a:p>
          <a:p>
            <a:pPr algn="just" eaLnBrk="0" hangingPunct="0">
              <a:lnSpc>
                <a:spcPct val="120000"/>
              </a:lnSpc>
              <a:defRPr/>
            </a:pP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042988" y="2349500"/>
          <a:ext cx="51847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CS ChemDraw Drawing" r:id="rId3" imgW="4424418" imgH="864192" progId="ChemDraw.Document.6.0">
                  <p:embed/>
                </p:oleObj>
              </mc:Choice>
              <mc:Fallback>
                <p:oleObj name="CS ChemDraw Drawing" r:id="rId3" imgW="4424418" imgH="864192" progId="ChemDraw.Document.6.0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518477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3528" y="3573016"/>
            <a:ext cx="860298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20000"/>
              </a:lnSpc>
              <a:buClr>
                <a:srgbClr val="000099"/>
              </a:buClr>
              <a:tabLst>
                <a:tab pos="900113" algn="l"/>
              </a:tabLst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As ceras têm funções de: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 eaLnBrk="0" hangingPunct="0">
              <a:lnSpc>
                <a:spcPct val="120000"/>
              </a:lnSpc>
              <a:buClr>
                <a:srgbClr val="000099"/>
              </a:buClr>
              <a:buFont typeface="Symbol" pitchFamily="18" charset="2"/>
              <a:buChar char=""/>
              <a:tabLst>
                <a:tab pos="900113" algn="l"/>
              </a:tabLst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Reserva energética</a:t>
            </a:r>
            <a:endParaRPr lang="en-US" dirty="0"/>
          </a:p>
          <a:p>
            <a:pPr algn="just" eaLnBrk="0" hangingPunct="0">
              <a:lnSpc>
                <a:spcPct val="120000"/>
              </a:lnSpc>
              <a:buClr>
                <a:srgbClr val="000099"/>
              </a:buClr>
              <a:buFont typeface="Symbol" pitchFamily="18" charset="2"/>
              <a:buChar char=""/>
              <a:tabLst>
                <a:tab pos="900113" algn="l"/>
              </a:tabLst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Impermeabilização do organismo</a:t>
            </a:r>
            <a:endParaRPr lang="en-US" dirty="0"/>
          </a:p>
          <a:p>
            <a:pPr algn="just" eaLnBrk="0" hangingPunct="0">
              <a:lnSpc>
                <a:spcPct val="120000"/>
              </a:lnSpc>
              <a:buClr>
                <a:srgbClr val="000099"/>
              </a:buClr>
              <a:buFont typeface="Symbol" pitchFamily="18" charset="2"/>
              <a:buChar char=""/>
              <a:tabLst>
                <a:tab pos="900113" algn="l"/>
              </a:tabLst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Protecção contra predadores</a:t>
            </a:r>
            <a:endParaRPr lang="en-US" dirty="0"/>
          </a:p>
          <a:p>
            <a:pPr algn="just" eaLnBrk="0" hangingPunct="0">
              <a:lnSpc>
                <a:spcPct val="120000"/>
              </a:lnSpc>
              <a:buClr>
                <a:srgbClr val="000099"/>
              </a:buClr>
              <a:tabLst>
                <a:tab pos="900113" algn="l"/>
              </a:tabLst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Utilização na indústria farmacêutica, cosmética, etc.</a:t>
            </a:r>
            <a:endParaRPr lang="pt-PT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659313" y="2420938"/>
            <a:ext cx="4160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400">
                <a:solidFill>
                  <a:srgbClr val="333399"/>
                </a:solidFill>
              </a:rPr>
              <a:t>Estrutura da cera de abelha</a:t>
            </a:r>
            <a:endParaRPr lang="en-US" sz="2400">
              <a:solidFill>
                <a:srgbClr val="3333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5288" y="44450"/>
            <a:ext cx="82804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Glicerofosfolípidos (Fosfolípidos)- </a:t>
            </a:r>
            <a:r>
              <a:rPr lang="pt-PT" dirty="0">
                <a:solidFill>
                  <a:srgbClr val="333399"/>
                </a:solidFill>
              </a:rPr>
              <a:t>o glicerol está ligado a dois ácidos gordos e a um grupo fosfato</a:t>
            </a:r>
            <a:r>
              <a:rPr lang="pt-PT" noProof="1">
                <a:solidFill>
                  <a:srgbClr val="333399"/>
                </a:solidFill>
              </a:rPr>
              <a:t>. São fortemente anfifílicos.</a:t>
            </a:r>
            <a:endParaRPr lang="pt-PT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dirty="0">
                <a:solidFill>
                  <a:srgbClr val="333399"/>
                </a:solidFill>
              </a:rPr>
              <a:t>Os grupos fosfatos </a:t>
            </a:r>
            <a:r>
              <a:rPr lang="es-ES_tradnl" dirty="0" err="1">
                <a:solidFill>
                  <a:srgbClr val="333399"/>
                </a:solidFill>
              </a:rPr>
              <a:t>podem</a:t>
            </a:r>
            <a:r>
              <a:rPr lang="es-ES_tradnl" dirty="0">
                <a:solidFill>
                  <a:srgbClr val="333399"/>
                </a:solidFill>
              </a:rPr>
              <a:t> estar esterificados </a:t>
            </a:r>
            <a:r>
              <a:rPr lang="es-ES_tradnl" dirty="0" err="1">
                <a:solidFill>
                  <a:srgbClr val="333399"/>
                </a:solidFill>
              </a:rPr>
              <a:t>com</a:t>
            </a:r>
            <a:r>
              <a:rPr lang="es-ES_tradnl" dirty="0">
                <a:solidFill>
                  <a:srgbClr val="333399"/>
                </a:solidFill>
              </a:rPr>
              <a:t> diferentes </a:t>
            </a:r>
            <a:r>
              <a:rPr lang="es-ES_tradnl" dirty="0" err="1">
                <a:solidFill>
                  <a:srgbClr val="333399"/>
                </a:solidFill>
              </a:rPr>
              <a:t>álcoois</a:t>
            </a:r>
            <a:r>
              <a:rPr lang="es-ES_tradnl" dirty="0">
                <a:solidFill>
                  <a:srgbClr val="333399"/>
                </a:solidFill>
              </a:rPr>
              <a:t>: colina, </a:t>
            </a:r>
            <a:r>
              <a:rPr lang="es-ES_tradnl" dirty="0" err="1">
                <a:solidFill>
                  <a:srgbClr val="333399"/>
                </a:solidFill>
              </a:rPr>
              <a:t>etanolamina</a:t>
            </a:r>
            <a:r>
              <a:rPr lang="es-ES_tradnl" dirty="0">
                <a:solidFill>
                  <a:srgbClr val="333399"/>
                </a:solidFill>
              </a:rPr>
              <a:t> etc.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endParaRPr lang="es-ES_tradnl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s-ES_tradnl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s-ES_tradnl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s-ES_tradnl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defRPr/>
            </a:pPr>
            <a:endParaRPr lang="es-ES_tradnl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endParaRPr lang="es-ES_tradnl" dirty="0">
              <a:solidFill>
                <a:srgbClr val="333399"/>
              </a:solidFill>
            </a:endParaRPr>
          </a:p>
        </p:txBody>
      </p:sp>
      <p:pic>
        <p:nvPicPr>
          <p:cNvPr id="16388" name="Picture 8" descr="http://academic.brooklyn.cuny.edu/biology/bio4fv/page/phospc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13820"/>
            <a:ext cx="19494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21" y="3813820"/>
            <a:ext cx="19415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10"/>
          <p:cNvSpPr>
            <a:spLocks noChangeArrowheads="1"/>
          </p:cNvSpPr>
          <p:nvPr/>
        </p:nvSpPr>
        <p:spPr bwMode="auto">
          <a:xfrm>
            <a:off x="2483396" y="4247208"/>
            <a:ext cx="1512888" cy="64928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5004346" y="5039370"/>
            <a:ext cx="1512888" cy="6492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3348584" y="5156845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glicerol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93" name="AutoShape 13"/>
          <p:cNvSpPr>
            <a:spLocks noChangeArrowheads="1"/>
          </p:cNvSpPr>
          <p:nvPr/>
        </p:nvSpPr>
        <p:spPr bwMode="auto">
          <a:xfrm rot="-8737180">
            <a:off x="3420021" y="4966345"/>
            <a:ext cx="792163" cy="73025"/>
          </a:xfrm>
          <a:prstGeom prst="rightArrow">
            <a:avLst>
              <a:gd name="adj1" fmla="val 50000"/>
              <a:gd name="adj2" fmla="val 2711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394" name="AutoShape 14"/>
          <p:cNvSpPr>
            <a:spLocks noChangeArrowheads="1"/>
          </p:cNvSpPr>
          <p:nvPr/>
        </p:nvSpPr>
        <p:spPr bwMode="auto">
          <a:xfrm>
            <a:off x="4499521" y="5326708"/>
            <a:ext cx="792163" cy="73025"/>
          </a:xfrm>
          <a:prstGeom prst="rightArrow">
            <a:avLst>
              <a:gd name="adj1" fmla="val 50000"/>
              <a:gd name="adj2" fmla="val 2711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395" name="Oval 15"/>
          <p:cNvSpPr>
            <a:spLocks noChangeArrowheads="1"/>
          </p:cNvSpPr>
          <p:nvPr/>
        </p:nvSpPr>
        <p:spPr bwMode="auto">
          <a:xfrm>
            <a:off x="2988221" y="3813820"/>
            <a:ext cx="1008063" cy="431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6" name="Oval 16"/>
          <p:cNvSpPr>
            <a:spLocks noChangeArrowheads="1"/>
          </p:cNvSpPr>
          <p:nvPr/>
        </p:nvSpPr>
        <p:spPr bwMode="auto">
          <a:xfrm rot="-5400000">
            <a:off x="5328990" y="3849539"/>
            <a:ext cx="1223962" cy="10096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3420021" y="2708920"/>
            <a:ext cx="2363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Grupos polares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98" name="AutoShape 18"/>
          <p:cNvSpPr>
            <a:spLocks noChangeArrowheads="1"/>
          </p:cNvSpPr>
          <p:nvPr/>
        </p:nvSpPr>
        <p:spPr bwMode="auto">
          <a:xfrm rot="7931738">
            <a:off x="3635127" y="3525689"/>
            <a:ext cx="792163" cy="73025"/>
          </a:xfrm>
          <a:prstGeom prst="rightArrow">
            <a:avLst>
              <a:gd name="adj1" fmla="val 50000"/>
              <a:gd name="adj2" fmla="val 27119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pt-PT">
              <a:solidFill>
                <a:srgbClr val="009900"/>
              </a:solidFill>
            </a:endParaRPr>
          </a:p>
        </p:txBody>
      </p:sp>
      <p:sp>
        <p:nvSpPr>
          <p:cNvPr id="16399" name="AutoShape 19"/>
          <p:cNvSpPr>
            <a:spLocks noChangeArrowheads="1"/>
          </p:cNvSpPr>
          <p:nvPr/>
        </p:nvSpPr>
        <p:spPr bwMode="auto">
          <a:xfrm rot="3126996">
            <a:off x="4932115" y="3525689"/>
            <a:ext cx="792163" cy="73025"/>
          </a:xfrm>
          <a:prstGeom prst="rightArrow">
            <a:avLst>
              <a:gd name="adj1" fmla="val 50000"/>
              <a:gd name="adj2" fmla="val 27119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pt-PT">
              <a:solidFill>
                <a:srgbClr val="0099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19279"/>
              </p:ext>
            </p:extLst>
          </p:nvPr>
        </p:nvGraphicFramePr>
        <p:xfrm>
          <a:off x="58738" y="1828800"/>
          <a:ext cx="9013825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CS ChemDraw Drawing" r:id="rId3" imgW="8186636" imgH="4353644" progId="ChemDraw.Document.6.0">
                  <p:embed/>
                </p:oleObj>
              </mc:Choice>
              <mc:Fallback>
                <p:oleObj name="CS ChemDraw Drawing" r:id="rId3" imgW="8186636" imgH="43536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828800"/>
                        <a:ext cx="9013825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-27384"/>
            <a:ext cx="83518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dirty="0">
                <a:solidFill>
                  <a:srgbClr val="333399"/>
                </a:solidFill>
              </a:rPr>
              <a:t>Os fosfolípidos </a:t>
            </a:r>
            <a:r>
              <a:rPr lang="es-ES_tradnl" dirty="0" err="1">
                <a:solidFill>
                  <a:srgbClr val="333399"/>
                </a:solidFill>
              </a:rPr>
              <a:t>são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constituintes</a:t>
            </a:r>
            <a:r>
              <a:rPr lang="es-ES_tradnl" dirty="0">
                <a:solidFill>
                  <a:srgbClr val="333399"/>
                </a:solidFill>
              </a:rPr>
              <a:t> das membranas celulares e </a:t>
            </a:r>
            <a:r>
              <a:rPr lang="es-ES_tradnl" dirty="0" err="1">
                <a:solidFill>
                  <a:srgbClr val="333399"/>
                </a:solidFill>
              </a:rPr>
              <a:t>participam</a:t>
            </a:r>
            <a:r>
              <a:rPr lang="es-ES_tradnl" dirty="0">
                <a:solidFill>
                  <a:srgbClr val="333399"/>
                </a:solidFill>
              </a:rPr>
              <a:t> na </a:t>
            </a:r>
            <a:r>
              <a:rPr lang="es-ES_tradnl" dirty="0" err="1">
                <a:solidFill>
                  <a:srgbClr val="333399"/>
                </a:solidFill>
              </a:rPr>
              <a:t>digestão</a:t>
            </a:r>
            <a:r>
              <a:rPr lang="es-ES_tradnl" dirty="0">
                <a:solidFill>
                  <a:srgbClr val="333399"/>
                </a:solidFill>
              </a:rPr>
              <a:t> das gorduras, por </a:t>
            </a:r>
            <a:r>
              <a:rPr lang="es-ES_tradnl" dirty="0" err="1">
                <a:solidFill>
                  <a:srgbClr val="333399"/>
                </a:solidFill>
              </a:rPr>
              <a:t>serem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smtClean="0">
                <a:solidFill>
                  <a:srgbClr val="333399"/>
                </a:solidFill>
              </a:rPr>
              <a:t>emulsionantes</a:t>
            </a:r>
            <a:endParaRPr lang="es-ES_tradnl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053" y="1484784"/>
            <a:ext cx="6529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Exemplos de fosfolípidos de membrana</a:t>
            </a:r>
            <a:r>
              <a:rPr lang="pt-PT" dirty="0" smtClean="0">
                <a:solidFill>
                  <a:srgbClr val="009900"/>
                </a:solidFill>
              </a:rPr>
              <a:t>:</a:t>
            </a:r>
            <a:endParaRPr lang="pt-PT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-79053"/>
            <a:ext cx="80645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Esfingolípidos</a:t>
            </a:r>
            <a:endParaRPr lang="es-ES_tradn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es-ES_tradnl" dirty="0" err="1">
                <a:solidFill>
                  <a:srgbClr val="333399"/>
                </a:solidFill>
              </a:rPr>
              <a:t>Não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contêm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pt-PT" dirty="0">
                <a:solidFill>
                  <a:srgbClr val="333399"/>
                </a:solidFill>
              </a:rPr>
              <a:t>glicerol: são formados por uma molécula de um </a:t>
            </a:r>
            <a:r>
              <a:rPr lang="pt-PT" dirty="0" err="1">
                <a:solidFill>
                  <a:srgbClr val="333399"/>
                </a:solidFill>
              </a:rPr>
              <a:t>amino</a:t>
            </a:r>
            <a:r>
              <a:rPr lang="pt-PT" dirty="0">
                <a:solidFill>
                  <a:srgbClr val="333399"/>
                </a:solidFill>
              </a:rPr>
              <a:t>- álcool (</a:t>
            </a:r>
            <a:r>
              <a:rPr lang="pt-PT" dirty="0" err="1">
                <a:solidFill>
                  <a:srgbClr val="333399"/>
                </a:solidFill>
              </a:rPr>
              <a:t>esfingosina</a:t>
            </a:r>
            <a:r>
              <a:rPr lang="pt-PT" dirty="0">
                <a:solidFill>
                  <a:srgbClr val="333399"/>
                </a:solidFill>
              </a:rPr>
              <a:t>) em que a função amina está ligada a uma ácido gordo e a função álcool pode estar ligada a um grupo fosfato ou a um outro álcool.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97" y="2924944"/>
            <a:ext cx="5172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4038600" y="1524000"/>
            <a:ext cx="4997896" cy="32004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118120" y="1524000"/>
            <a:ext cx="3733800" cy="3200400"/>
            <a:chOff x="0" y="960"/>
            <a:chExt cx="2352" cy="1968"/>
          </a:xfrm>
          <a:solidFill>
            <a:srgbClr val="000099"/>
          </a:solidFill>
        </p:grpSpPr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0" y="960"/>
              <a:ext cx="2352" cy="196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19466" name="Object 3"/>
            <p:cNvGraphicFramePr>
              <a:graphicFrameLocks noChangeAspect="1"/>
            </p:cNvGraphicFramePr>
            <p:nvPr/>
          </p:nvGraphicFramePr>
          <p:xfrm>
            <a:off x="144" y="1152"/>
            <a:ext cx="2064" cy="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1" name="ISIS/Draw Sketch" r:id="rId3" imgW="2888383" imgH="2238879" progId="">
                    <p:embed/>
                  </p:oleObj>
                </mc:Choice>
                <mc:Fallback>
                  <p:oleObj name="ISIS/Draw Sketch" r:id="rId3" imgW="2888383" imgH="2238879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152"/>
                          <a:ext cx="2064" cy="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85800" y="4926013"/>
            <a:ext cx="22955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ceramida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000" b="1" i="1" dirty="0"/>
              <a:t>N</a:t>
            </a:r>
            <a:r>
              <a:rPr lang="en-US" sz="2000" b="1" dirty="0"/>
              <a:t>-</a:t>
            </a:r>
            <a:r>
              <a:rPr lang="en-US" sz="2000" b="1" dirty="0" err="1"/>
              <a:t>acilesfingosina</a:t>
            </a:r>
            <a:endParaRPr lang="en-US" sz="2000" b="1" dirty="0"/>
          </a:p>
        </p:txBody>
      </p:sp>
      <p:graphicFrame>
        <p:nvGraphicFramePr>
          <p:cNvPr id="19462" name="Object 2"/>
          <p:cNvGraphicFramePr>
            <a:graphicFrameLocks noChangeAspect="1"/>
          </p:cNvGraphicFramePr>
          <p:nvPr/>
        </p:nvGraphicFramePr>
        <p:xfrm>
          <a:off x="4343400" y="1752600"/>
          <a:ext cx="4341813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ISIS/Draw Sketch" r:id="rId5" imgW="3762030" imgH="2503775" progId="">
                  <p:embed/>
                </p:oleObj>
              </mc:Choice>
              <mc:Fallback>
                <p:oleObj name="ISIS/Draw Sketch" r:id="rId5" imgW="3762030" imgH="2503775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4341813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648200" y="4953000"/>
            <a:ext cx="257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esfingomielina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4572000" y="5486400"/>
            <a:ext cx="428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Uma </a:t>
            </a:r>
            <a:r>
              <a:rPr lang="en-US" sz="2000" dirty="0" err="1"/>
              <a:t>ceramida</a:t>
            </a:r>
            <a:r>
              <a:rPr lang="en-US" sz="2000" dirty="0"/>
              <a:t> com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fosfocolina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fosfoetanolamina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58775" y="1559545"/>
            <a:ext cx="842486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err="1">
                <a:solidFill>
                  <a:srgbClr val="333399"/>
                </a:solidFill>
              </a:rPr>
              <a:t>Nos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humanos</a:t>
            </a:r>
            <a:r>
              <a:rPr lang="en-US" dirty="0">
                <a:solidFill>
                  <a:srgbClr val="333399"/>
                </a:solidFill>
              </a:rPr>
              <a:t>, </a:t>
            </a:r>
            <a:r>
              <a:rPr lang="en-US" dirty="0" err="1">
                <a:solidFill>
                  <a:srgbClr val="333399"/>
                </a:solidFill>
              </a:rPr>
              <a:t>foram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já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identificados</a:t>
            </a:r>
            <a:r>
              <a:rPr lang="en-US" dirty="0">
                <a:solidFill>
                  <a:srgbClr val="333399"/>
                </a:solidFill>
              </a:rPr>
              <a:t> 60 </a:t>
            </a:r>
            <a:r>
              <a:rPr lang="en-US" dirty="0" err="1">
                <a:solidFill>
                  <a:srgbClr val="333399"/>
                </a:solidFill>
              </a:rPr>
              <a:t>tipos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diferentes</a:t>
            </a:r>
            <a:r>
              <a:rPr lang="en-US" dirty="0">
                <a:solidFill>
                  <a:srgbClr val="333399"/>
                </a:solidFill>
              </a:rPr>
              <a:t> de </a:t>
            </a:r>
            <a:r>
              <a:rPr lang="en-US" dirty="0" err="1">
                <a:solidFill>
                  <a:srgbClr val="333399"/>
                </a:solidFill>
              </a:rPr>
              <a:t>esfingolípidos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em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membranas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celulares</a:t>
            </a:r>
            <a:r>
              <a:rPr lang="en-US" dirty="0">
                <a:solidFill>
                  <a:srgbClr val="333399"/>
                </a:solidFill>
              </a:rPr>
              <a:t>, </a:t>
            </a:r>
            <a:r>
              <a:rPr lang="en-US" dirty="0" err="1">
                <a:solidFill>
                  <a:srgbClr val="333399"/>
                </a:solidFill>
              </a:rPr>
              <a:t>os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quais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são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especialmente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proeminentes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nas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membranas</a:t>
            </a:r>
            <a:r>
              <a:rPr lang="en-US" dirty="0">
                <a:solidFill>
                  <a:srgbClr val="333399"/>
                </a:solidFill>
              </a:rPr>
              <a:t> dos </a:t>
            </a:r>
            <a:r>
              <a:rPr lang="en-US" dirty="0" err="1">
                <a:solidFill>
                  <a:srgbClr val="333399"/>
                </a:solidFill>
              </a:rPr>
              <a:t>neurónios</a:t>
            </a:r>
            <a:r>
              <a:rPr lang="en-US" dirty="0">
                <a:solidFill>
                  <a:srgbClr val="333399"/>
                </a:solidFill>
              </a:rPr>
              <a:t>. </a:t>
            </a:r>
            <a:r>
              <a:rPr lang="en-US" dirty="0" err="1">
                <a:solidFill>
                  <a:srgbClr val="333399"/>
                </a:solidFill>
              </a:rPr>
              <a:t>Há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exemplos</a:t>
            </a:r>
            <a:r>
              <a:rPr lang="en-US" dirty="0">
                <a:solidFill>
                  <a:srgbClr val="333399"/>
                </a:solidFill>
              </a:rPr>
              <a:t> de </a:t>
            </a:r>
            <a:r>
              <a:rPr lang="en-US" dirty="0" err="1">
                <a:solidFill>
                  <a:srgbClr val="333399"/>
                </a:solidFill>
              </a:rPr>
              <a:t>esfingolípidos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cuja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função</a:t>
            </a:r>
            <a:r>
              <a:rPr lang="en-US" dirty="0">
                <a:solidFill>
                  <a:srgbClr val="333399"/>
                </a:solidFill>
              </a:rPr>
              <a:t> é de local de </a:t>
            </a:r>
            <a:r>
              <a:rPr lang="en-US" dirty="0" err="1">
                <a:solidFill>
                  <a:srgbClr val="333399"/>
                </a:solidFill>
              </a:rPr>
              <a:t>reconhecimento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na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superfície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err="1">
                <a:solidFill>
                  <a:srgbClr val="333399"/>
                </a:solidFill>
              </a:rPr>
              <a:t>celular</a:t>
            </a:r>
            <a:r>
              <a:rPr lang="en-US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84503" y="333374"/>
            <a:ext cx="8351837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dirty="0">
                <a:solidFill>
                  <a:srgbClr val="333399"/>
                </a:solidFill>
              </a:rPr>
              <a:t>Existem três estruturas que os lípidos podem adoptar em solução aquosa: </a:t>
            </a:r>
          </a:p>
          <a:p>
            <a:pPr lvl="1" algn="just">
              <a:spcBef>
                <a:spcPct val="5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pt-PT" dirty="0">
                <a:solidFill>
                  <a:srgbClr val="333399"/>
                </a:solidFill>
              </a:rPr>
              <a:t>Micelas </a:t>
            </a:r>
          </a:p>
          <a:p>
            <a:pPr lvl="1" algn="just">
              <a:spcBef>
                <a:spcPct val="5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pt-PT" dirty="0">
                <a:solidFill>
                  <a:srgbClr val="333399"/>
                </a:solidFill>
              </a:rPr>
              <a:t>Bicamadas</a:t>
            </a:r>
          </a:p>
          <a:p>
            <a:pPr lvl="1" algn="just">
              <a:spcBef>
                <a:spcPct val="50000"/>
              </a:spcBef>
              <a:buClr>
                <a:srgbClr val="000099"/>
              </a:buClr>
              <a:buFont typeface="Symbol" pitchFamily="18" charset="2"/>
              <a:buChar char="¨"/>
            </a:pPr>
            <a:r>
              <a:rPr lang="pt-PT" dirty="0">
                <a:solidFill>
                  <a:srgbClr val="333399"/>
                </a:solidFill>
              </a:rPr>
              <a:t>Lipossomas (ou visículas).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73923"/>
              </p:ext>
            </p:extLst>
          </p:nvPr>
        </p:nvGraphicFramePr>
        <p:xfrm>
          <a:off x="3101727" y="3068960"/>
          <a:ext cx="5646737" cy="323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Bitmap Image" r:id="rId3" imgW="5649114" imgH="3228571" progId="PBrush">
                  <p:embed/>
                </p:oleObj>
              </mc:Choice>
              <mc:Fallback>
                <p:oleObj name="Bitmap Image" r:id="rId3" imgW="5649114" imgH="3228571" progId="PBrush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27" y="3068960"/>
                        <a:ext cx="5646737" cy="32305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5288" y="260350"/>
            <a:ext cx="83883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PT" dirty="0">
                <a:solidFill>
                  <a:srgbClr val="333399"/>
                </a:solidFill>
              </a:rPr>
              <a:t>As </a:t>
            </a:r>
            <a:r>
              <a:rPr lang="pt-PT" dirty="0" err="1">
                <a:solidFill>
                  <a:srgbClr val="333399"/>
                </a:solidFill>
              </a:rPr>
              <a:t>bicamadas</a:t>
            </a:r>
            <a:r>
              <a:rPr lang="pt-PT" dirty="0">
                <a:solidFill>
                  <a:srgbClr val="333399"/>
                </a:solidFill>
              </a:rPr>
              <a:t> são agregados lipídicos em que duas camadas de lípidos formam um “lençol” bidimensional. </a:t>
            </a:r>
            <a:endParaRPr lang="pt-PT" noProof="1"/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PT" dirty="0">
                <a:solidFill>
                  <a:srgbClr val="333399"/>
                </a:solidFill>
              </a:rPr>
              <a:t>O lipossoma forma-se quando as </a:t>
            </a:r>
            <a:r>
              <a:rPr lang="pt-PT" dirty="0" err="1">
                <a:solidFill>
                  <a:srgbClr val="333399"/>
                </a:solidFill>
              </a:rPr>
              <a:t>bicamadas</a:t>
            </a:r>
            <a:r>
              <a:rPr lang="pt-PT" dirty="0">
                <a:solidFill>
                  <a:srgbClr val="333399"/>
                </a:solidFill>
              </a:rPr>
              <a:t> lipídicas se dobram sobre si próprias para formar uma esfera, com um compartimento interno aquoso.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3356992"/>
            <a:ext cx="3887788" cy="16478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6105"/>
              </p:ext>
            </p:extLst>
          </p:nvPr>
        </p:nvGraphicFramePr>
        <p:xfrm>
          <a:off x="611560" y="725004"/>
          <a:ext cx="7704992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Bitmap Image" r:id="rId4" imgW="6163535" imgH="3153215" progId="PBrush">
                  <p:embed/>
                </p:oleObj>
              </mc:Choice>
              <mc:Fallback>
                <p:oleObj name="Bitmap Image" r:id="rId4" imgW="6163535" imgH="315321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25004"/>
                        <a:ext cx="7704992" cy="394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3C8C9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24014" y="52015"/>
            <a:ext cx="86285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Estrutura da membrana celular (mosaico fluído)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17231" y="4868863"/>
            <a:ext cx="8915400" cy="1708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FontTx/>
              <a:buNone/>
              <a:defRPr/>
            </a:pPr>
            <a:r>
              <a:rPr lang="en-GB" b="1" dirty="0">
                <a:solidFill>
                  <a:srgbClr val="333399"/>
                </a:solidFill>
                <a:latin typeface="Comic Sans MS" pitchFamily="66" charset="0"/>
              </a:rPr>
              <a:t>FLUÍDO-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porque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os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fosfolípidos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e as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proteínas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podem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mover-se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livremente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na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camada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,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como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se fosse um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líquido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; </a:t>
            </a:r>
          </a:p>
          <a:p>
            <a:pPr marL="0" indent="0" algn="just">
              <a:lnSpc>
                <a:spcPct val="120000"/>
              </a:lnSpc>
              <a:buFontTx/>
              <a:buNone/>
              <a:defRPr/>
            </a:pPr>
            <a:r>
              <a:rPr lang="en-GB" b="1" dirty="0">
                <a:solidFill>
                  <a:srgbClr val="333399"/>
                </a:solidFill>
                <a:latin typeface="Comic Sans MS" pitchFamily="66" charset="0"/>
              </a:rPr>
              <a:t>MOSAICO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-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devido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ao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padrão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produzido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pelas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proteínas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quando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a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membrana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é vista de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cima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209546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http://www.arrakis.es/%7Elluengo/lformula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7" y="3411226"/>
            <a:ext cx="2808288" cy="80803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2816"/>
            <a:ext cx="5400675" cy="445293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-143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7544" y="519584"/>
            <a:ext cx="836479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/>
              <a:t>Os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ácidos gordos </a:t>
            </a:r>
            <a:r>
              <a:rPr lang="pt-PT" dirty="0"/>
              <a:t>são os principais componentes dos </a:t>
            </a:r>
          </a:p>
          <a:p>
            <a:pPr>
              <a:lnSpc>
                <a:spcPct val="120000"/>
              </a:lnSpc>
              <a:defRPr/>
            </a:pPr>
            <a:r>
              <a:rPr lang="pt-PT" dirty="0"/>
              <a:t>lípidos </a:t>
            </a:r>
            <a:r>
              <a:rPr lang="pt-PT" dirty="0" err="1"/>
              <a:t>saponíficáveis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705350" y="5103813"/>
            <a:ext cx="43434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pt-PT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pt-PT" sz="2400" dirty="0" err="1">
                <a:solidFill>
                  <a:srgbClr val="333399"/>
                </a:solidFill>
              </a:rPr>
              <a:t>Moléculas</a:t>
            </a:r>
            <a:r>
              <a:rPr lang="en-US" altLang="pt-PT" sz="2400" dirty="0">
                <a:solidFill>
                  <a:srgbClr val="333399"/>
                </a:solidFill>
              </a:rPr>
              <a:t> </a:t>
            </a:r>
            <a:r>
              <a:rPr lang="en-US" altLang="pt-PT" sz="2400" dirty="0" err="1">
                <a:solidFill>
                  <a:srgbClr val="333399"/>
                </a:solidFill>
              </a:rPr>
              <a:t>hidrofóbicas</a:t>
            </a:r>
            <a:r>
              <a:rPr lang="en-US" altLang="pt-PT" sz="2400" dirty="0">
                <a:solidFill>
                  <a:srgbClr val="333399"/>
                </a:solidFill>
              </a:rPr>
              <a:t> </a:t>
            </a:r>
            <a:r>
              <a:rPr lang="en-US" altLang="pt-PT" sz="2400" dirty="0" err="1">
                <a:solidFill>
                  <a:srgbClr val="333399"/>
                </a:solidFill>
              </a:rPr>
              <a:t>atravessam-na</a:t>
            </a:r>
            <a:r>
              <a:rPr lang="en-US" altLang="pt-PT" sz="2400" dirty="0">
                <a:solidFill>
                  <a:srgbClr val="333399"/>
                </a:solidFill>
              </a:rPr>
              <a:t> </a:t>
            </a:r>
            <a:r>
              <a:rPr lang="en-US" altLang="pt-PT" sz="2400" dirty="0" err="1">
                <a:solidFill>
                  <a:srgbClr val="333399"/>
                </a:solidFill>
              </a:rPr>
              <a:t>facilmente</a:t>
            </a:r>
            <a:r>
              <a:rPr lang="en-US" altLang="pt-PT" sz="2400" dirty="0">
                <a:solidFill>
                  <a:srgbClr val="333399"/>
                </a:solidFill>
              </a:rPr>
              <a:t>; as </a:t>
            </a:r>
            <a:r>
              <a:rPr lang="en-US" altLang="pt-PT" sz="2400" dirty="0" err="1">
                <a:solidFill>
                  <a:srgbClr val="333399"/>
                </a:solidFill>
              </a:rPr>
              <a:t>hidrofílcas</a:t>
            </a:r>
            <a:r>
              <a:rPr lang="en-US" altLang="pt-PT" sz="2400" dirty="0">
                <a:solidFill>
                  <a:srgbClr val="333399"/>
                </a:solidFill>
              </a:rPr>
              <a:t> </a:t>
            </a:r>
            <a:r>
              <a:rPr lang="en-US" altLang="pt-PT" sz="2400" dirty="0" err="1">
                <a:solidFill>
                  <a:srgbClr val="333399"/>
                </a:solidFill>
              </a:rPr>
              <a:t>não</a:t>
            </a:r>
            <a:r>
              <a:rPr lang="en-US" altLang="pt-PT" sz="2400" dirty="0">
                <a:solidFill>
                  <a:srgbClr val="333399"/>
                </a:solidFill>
              </a:rPr>
              <a:t>.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-36635" y="5103813"/>
            <a:ext cx="460863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333399"/>
                </a:solidFill>
              </a:rPr>
              <a:t>A </a:t>
            </a:r>
            <a:r>
              <a:rPr lang="en-US" sz="2400" dirty="0" err="1">
                <a:solidFill>
                  <a:srgbClr val="333399"/>
                </a:solidFill>
              </a:rPr>
              <a:t>membrana</a:t>
            </a:r>
            <a:r>
              <a:rPr lang="en-US" sz="2400" dirty="0">
                <a:solidFill>
                  <a:srgbClr val="333399"/>
                </a:solidFill>
              </a:rPr>
              <a:t> é </a:t>
            </a:r>
            <a:r>
              <a:rPr lang="en-US" sz="2400" dirty="0" err="1">
                <a:solidFill>
                  <a:srgbClr val="333399"/>
                </a:solidFill>
              </a:rPr>
              <a:t>constituída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por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duas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camadas</a:t>
            </a:r>
            <a:r>
              <a:rPr lang="en-US" sz="2400" dirty="0">
                <a:solidFill>
                  <a:srgbClr val="333399"/>
                </a:solidFill>
              </a:rPr>
              <a:t> de </a:t>
            </a:r>
            <a:r>
              <a:rPr lang="en-US" sz="2400" dirty="0" err="1">
                <a:solidFill>
                  <a:srgbClr val="333399"/>
                </a:solidFill>
              </a:rPr>
              <a:t>fosfolípidos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chamada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err="1">
                <a:solidFill>
                  <a:srgbClr val="333399"/>
                </a:solidFill>
              </a:rPr>
              <a:t>bicamada</a:t>
            </a:r>
            <a:r>
              <a:rPr lang="en-US" sz="2400" dirty="0">
                <a:solidFill>
                  <a:srgbClr val="333399"/>
                </a:solidFill>
              </a:rPr>
              <a:t>.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Membrana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celular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920" y="806451"/>
            <a:ext cx="7140819" cy="42068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69" y="1700213"/>
            <a:ext cx="2627435" cy="21383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233941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4" descr="07_08MembraneFluidFacto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7" y="225425"/>
            <a:ext cx="6854577" cy="61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9"/>
          <p:cNvSpPr txBox="1">
            <a:spLocks noChangeArrowheads="1"/>
          </p:cNvSpPr>
          <p:nvPr/>
        </p:nvSpPr>
        <p:spPr bwMode="auto">
          <a:xfrm>
            <a:off x="2435225" y="336550"/>
            <a:ext cx="6302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1800" dirty="0" err="1" smtClean="0">
                <a:latin typeface="Comic Sans MS" panose="030F0702030302020204" pitchFamily="66" charset="0"/>
              </a:rPr>
              <a:t>Fluído</a:t>
            </a:r>
            <a:endParaRPr lang="en-US" altLang="pt-PT" sz="1800" dirty="0">
              <a:latin typeface="Comic Sans MS" panose="030F0702030302020204" pitchFamily="66" charset="0"/>
            </a:endParaRP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1331913" y="2554288"/>
            <a:ext cx="28511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1800" dirty="0" err="1">
                <a:latin typeface="Comic Sans MS" panose="030F0702030302020204" pitchFamily="66" charset="0"/>
              </a:rPr>
              <a:t>Ácidos</a:t>
            </a:r>
            <a:r>
              <a:rPr lang="en-US" altLang="pt-PT" sz="1800" dirty="0">
                <a:latin typeface="Comic Sans MS" panose="030F0702030302020204" pitchFamily="66" charset="0"/>
              </a:rPr>
              <a:t> </a:t>
            </a:r>
            <a:r>
              <a:rPr lang="en-US" altLang="pt-PT" sz="1800" dirty="0" err="1">
                <a:latin typeface="Comic Sans MS" panose="030F0702030302020204" pitchFamily="66" charset="0"/>
              </a:rPr>
              <a:t>gordos</a:t>
            </a:r>
            <a:r>
              <a:rPr lang="en-US" altLang="pt-PT" sz="1800" dirty="0">
                <a:latin typeface="Comic Sans MS" panose="030F0702030302020204" pitchFamily="66" charset="0"/>
              </a:rPr>
              <a:t> </a:t>
            </a:r>
            <a:r>
              <a:rPr lang="en-US" altLang="pt-PT" sz="1800" dirty="0" err="1" smtClean="0">
                <a:latin typeface="Comic Sans MS" panose="030F0702030302020204" pitchFamily="66" charset="0"/>
              </a:rPr>
              <a:t>insaturados</a:t>
            </a:r>
            <a:endParaRPr lang="en-US" altLang="pt-PT" sz="1800" dirty="0">
              <a:latin typeface="Comic Sans MS" panose="030F0702030302020204" pitchFamily="66" charset="0"/>
            </a:endParaRPr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auto">
          <a:xfrm>
            <a:off x="6143625" y="330200"/>
            <a:ext cx="9604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1800" dirty="0" err="1" smtClean="0">
                <a:latin typeface="Comic Sans MS" panose="030F0702030302020204" pitchFamily="66" charset="0"/>
              </a:rPr>
              <a:t>Viscoso</a:t>
            </a:r>
            <a:endParaRPr lang="en-US" altLang="pt-PT" sz="1800" dirty="0">
              <a:latin typeface="Comic Sans MS" panose="030F0702030302020204" pitchFamily="66" charset="0"/>
            </a:endParaRPr>
          </a:p>
        </p:txBody>
      </p:sp>
      <p:sp>
        <p:nvSpPr>
          <p:cNvPr id="36870" name="Text Box 16"/>
          <p:cNvSpPr txBox="1">
            <a:spLocks noChangeArrowheads="1"/>
          </p:cNvSpPr>
          <p:nvPr/>
        </p:nvSpPr>
        <p:spPr bwMode="auto">
          <a:xfrm>
            <a:off x="5029200" y="2562225"/>
            <a:ext cx="3114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1800" dirty="0" err="1" smtClean="0">
                <a:latin typeface="Comic Sans MS" panose="030F0702030302020204" pitchFamily="66" charset="0"/>
              </a:rPr>
              <a:t>Ácidos</a:t>
            </a:r>
            <a:r>
              <a:rPr lang="en-US" altLang="pt-PT" sz="1800" dirty="0" smtClean="0">
                <a:latin typeface="Comic Sans MS" panose="030F0702030302020204" pitchFamily="66" charset="0"/>
              </a:rPr>
              <a:t> </a:t>
            </a:r>
            <a:r>
              <a:rPr lang="en-US" altLang="pt-PT" sz="1800" dirty="0" err="1" smtClean="0">
                <a:latin typeface="Comic Sans MS" panose="030F0702030302020204" pitchFamily="66" charset="0"/>
              </a:rPr>
              <a:t>gordos</a:t>
            </a:r>
            <a:r>
              <a:rPr lang="en-US" altLang="pt-PT" sz="1800" dirty="0" smtClean="0">
                <a:latin typeface="Comic Sans MS" panose="030F0702030302020204" pitchFamily="66" charset="0"/>
              </a:rPr>
              <a:t> </a:t>
            </a:r>
            <a:r>
              <a:rPr lang="en-US" altLang="pt-PT" sz="1800" dirty="0" err="1" smtClean="0">
                <a:latin typeface="Comic Sans MS" panose="030F0702030302020204" pitchFamily="66" charset="0"/>
              </a:rPr>
              <a:t>saturados</a:t>
            </a:r>
            <a:endParaRPr lang="en-US" altLang="pt-PT" sz="1800" dirty="0">
              <a:latin typeface="Comic Sans MS" panose="030F0702030302020204" pitchFamily="66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788942" y="5911851"/>
            <a:ext cx="1303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1800" dirty="0" err="1" smtClean="0">
                <a:latin typeface="Comic Sans MS" panose="030F0702030302020204" pitchFamily="66" charset="0"/>
              </a:rPr>
              <a:t>Colesterol</a:t>
            </a:r>
            <a:endParaRPr lang="en-US" altLang="pt-PT" sz="1800" dirty="0">
              <a:latin typeface="Comic Sans MS" panose="030F0702030302020204" pitchFamily="66" charset="0"/>
            </a:endParaRPr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 flipH="1">
            <a:off x="1757363" y="1319213"/>
            <a:ext cx="384175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6875" name="Line 21"/>
          <p:cNvSpPr>
            <a:spLocks noChangeShapeType="1"/>
          </p:cNvSpPr>
          <p:nvPr/>
        </p:nvSpPr>
        <p:spPr bwMode="auto">
          <a:xfrm flipH="1">
            <a:off x="1757363" y="1768475"/>
            <a:ext cx="555625" cy="768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6876" name="Line 22"/>
          <p:cNvSpPr>
            <a:spLocks noChangeShapeType="1"/>
          </p:cNvSpPr>
          <p:nvPr/>
        </p:nvSpPr>
        <p:spPr bwMode="auto">
          <a:xfrm>
            <a:off x="5699125" y="1755775"/>
            <a:ext cx="3048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36877" name="Line 23"/>
          <p:cNvSpPr>
            <a:spLocks noChangeShapeType="1"/>
          </p:cNvSpPr>
          <p:nvPr/>
        </p:nvSpPr>
        <p:spPr bwMode="auto">
          <a:xfrm flipH="1">
            <a:off x="6003925" y="1782763"/>
            <a:ext cx="357188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  <p:pic>
        <p:nvPicPr>
          <p:cNvPr id="4" name="Picture 32" descr="07_06PhospholipMovemen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47813"/>
            <a:ext cx="854868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1325" y="4279900"/>
            <a:ext cx="3381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dirty="0" err="1" smtClean="0">
                <a:latin typeface="Comic Sans MS" panose="030F0702030302020204" pitchFamily="66" charset="0"/>
              </a:rPr>
              <a:t>Movimentos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 </a:t>
            </a:r>
            <a:r>
              <a:rPr lang="en-US" altLang="pt-PT" sz="2100" dirty="0" err="1" smtClean="0">
                <a:latin typeface="Comic Sans MS" panose="030F0702030302020204" pitchFamily="66" charset="0"/>
              </a:rPr>
              <a:t>laterais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:</a:t>
            </a:r>
            <a:r>
              <a:rPr lang="en-US" altLang="pt-PT" sz="2100" dirty="0">
                <a:latin typeface="Comic Sans MS" panose="030F0702030302020204" pitchFamily="66" charset="0"/>
              </a:rPr>
              <a:t/>
            </a:r>
            <a:br>
              <a:rPr lang="en-US" altLang="pt-PT" sz="2100" dirty="0">
                <a:latin typeface="Comic Sans MS" panose="030F0702030302020204" pitchFamily="66" charset="0"/>
              </a:rPr>
            </a:br>
            <a:r>
              <a:rPr lang="en-US" altLang="pt-PT" sz="2100" dirty="0">
                <a:latin typeface="Comic Sans MS" panose="030F0702030302020204" pitchFamily="66" charset="0"/>
                <a:sym typeface="Symbol" pitchFamily="18" charset="2"/>
              </a:rPr>
              <a:t>1</a:t>
            </a:r>
            <a:r>
              <a:rPr lang="en-US" altLang="pt-PT" sz="2100" dirty="0">
                <a:latin typeface="Comic Sans MS" panose="030F0702030302020204" pitchFamily="66" charset="0"/>
              </a:rPr>
              <a:t>0</a:t>
            </a:r>
            <a:r>
              <a:rPr lang="en-US" altLang="pt-PT" sz="2100" baseline="30000" dirty="0">
                <a:latin typeface="Comic Sans MS" panose="030F0702030302020204" pitchFamily="66" charset="0"/>
              </a:rPr>
              <a:t>7</a:t>
            </a:r>
            <a:r>
              <a:rPr lang="en-US" altLang="pt-PT" sz="2100" dirty="0">
                <a:latin typeface="Comic Sans MS" panose="030F0702030302020204" pitchFamily="66" charset="0"/>
              </a:rPr>
              <a:t> 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/s</a:t>
            </a:r>
            <a:endParaRPr lang="en-US" altLang="pt-PT" sz="2100" dirty="0">
              <a:latin typeface="Comic Sans MS" panose="030F0702030302020204" pitchFamily="66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256088" y="4273550"/>
            <a:ext cx="45069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dirty="0" err="1">
                <a:latin typeface="Comic Sans MS" panose="030F0702030302020204" pitchFamily="66" charset="0"/>
              </a:rPr>
              <a:t>Movimentos</a:t>
            </a:r>
            <a:r>
              <a:rPr lang="en-US" altLang="pt-PT" sz="2100" dirty="0">
                <a:latin typeface="Comic Sans MS" panose="030F0702030302020204" pitchFamily="66" charset="0"/>
              </a:rPr>
              <a:t> f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lip-flop: </a:t>
            </a:r>
            <a:r>
              <a:rPr lang="en-US" altLang="pt-PT" sz="2100" dirty="0" err="1" smtClean="0">
                <a:latin typeface="Comic Sans MS" panose="030F0702030302020204" pitchFamily="66" charset="0"/>
              </a:rPr>
              <a:t>raros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 (1x </a:t>
            </a:r>
            <a:r>
              <a:rPr lang="en-US" altLang="pt-PT" sz="2100" dirty="0" err="1" smtClean="0">
                <a:latin typeface="Comic Sans MS" panose="030F0702030302020204" pitchFamily="66" charset="0"/>
              </a:rPr>
              <a:t>mês</a:t>
            </a:r>
            <a:r>
              <a:rPr lang="en-US" altLang="pt-PT" sz="2100" dirty="0" smtClean="0">
                <a:latin typeface="Comic Sans MS" panose="030F0702030302020204" pitchFamily="66" charset="0"/>
              </a:rPr>
              <a:t>)</a:t>
            </a:r>
            <a:endParaRPr lang="en-US" altLang="pt-PT" sz="2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7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66658"/>
            <a:ext cx="9144000" cy="3852863"/>
          </a:xfrm>
        </p:spPr>
        <p:txBody>
          <a:bodyPr>
            <a:normAutofit/>
          </a:bodyPr>
          <a:lstStyle/>
          <a:p>
            <a:pPr marL="295910" indent="0">
              <a:buNone/>
              <a:defRPr/>
            </a:pPr>
            <a:r>
              <a:rPr lang="en-US" altLang="pt-PT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Transporte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Passivo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(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não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é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precisa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energia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pt-PT" sz="2400" dirty="0" err="1">
                <a:latin typeface="Comic Sans MS" pitchFamily="66" charset="0"/>
              </a:rPr>
              <a:t>Difusão</a:t>
            </a:r>
            <a:endParaRPr lang="en-US" altLang="pt-PT" sz="2400" dirty="0">
              <a:latin typeface="Comic Sans MS" pitchFamily="66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pt-PT" sz="2400" dirty="0" err="1">
                <a:latin typeface="Comic Sans MS" pitchFamily="66" charset="0"/>
              </a:rPr>
              <a:t>Difusão</a:t>
            </a:r>
            <a:r>
              <a:rPr lang="en-US" altLang="pt-PT" sz="2400" dirty="0">
                <a:latin typeface="Comic Sans MS" pitchFamily="66" charset="0"/>
              </a:rPr>
              <a:t> </a:t>
            </a:r>
            <a:r>
              <a:rPr lang="en-US" altLang="pt-PT" sz="2400" dirty="0" err="1">
                <a:latin typeface="Comic Sans MS" pitchFamily="66" charset="0"/>
              </a:rPr>
              <a:t>facilitada</a:t>
            </a:r>
            <a:r>
              <a:rPr lang="en-US" altLang="pt-PT" sz="2400" dirty="0">
                <a:latin typeface="Comic Sans MS" pitchFamily="66" charset="0"/>
              </a:rPr>
              <a:t> (</a:t>
            </a:r>
            <a:r>
              <a:rPr lang="en-US" altLang="pt-PT" sz="2400" dirty="0" err="1">
                <a:latin typeface="Comic Sans MS" pitchFamily="66" charset="0"/>
              </a:rPr>
              <a:t>assistida</a:t>
            </a:r>
            <a:r>
              <a:rPr lang="en-US" altLang="pt-PT" sz="2400" dirty="0">
                <a:latin typeface="Comic Sans MS" pitchFamily="66" charset="0"/>
              </a:rPr>
              <a:t> </a:t>
            </a:r>
            <a:r>
              <a:rPr lang="en-US" altLang="pt-PT" sz="2400" dirty="0" err="1">
                <a:latin typeface="Comic Sans MS" pitchFamily="66" charset="0"/>
              </a:rPr>
              <a:t>por</a:t>
            </a:r>
            <a:r>
              <a:rPr lang="en-US" altLang="pt-PT" sz="2400" dirty="0">
                <a:latin typeface="Comic Sans MS" pitchFamily="66" charset="0"/>
              </a:rPr>
              <a:t> </a:t>
            </a:r>
            <a:r>
              <a:rPr lang="en-US" altLang="pt-PT" sz="2400" dirty="0" err="1">
                <a:latin typeface="Comic Sans MS" pitchFamily="66" charset="0"/>
              </a:rPr>
              <a:t>proteinas</a:t>
            </a:r>
            <a:r>
              <a:rPr lang="en-US" altLang="pt-PT" sz="2400" dirty="0">
                <a:latin typeface="Comic Sans MS" pitchFamily="66" charset="0"/>
              </a:rPr>
              <a:t> </a:t>
            </a:r>
            <a:r>
              <a:rPr lang="en-US" altLang="pt-PT" sz="2400" dirty="0" err="1">
                <a:latin typeface="Comic Sans MS" pitchFamily="66" charset="0"/>
              </a:rPr>
              <a:t>carregadoras</a:t>
            </a:r>
            <a:r>
              <a:rPr lang="en-US" altLang="pt-PT" sz="2400" dirty="0">
                <a:latin typeface="Comic Sans MS" pitchFamily="66" charset="0"/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pt-PT" sz="2400" dirty="0">
                <a:latin typeface="Comic Sans MS" pitchFamily="66" charset="0"/>
              </a:rPr>
              <a:t>Osmose</a:t>
            </a:r>
          </a:p>
          <a:p>
            <a:pPr marL="295910" indent="0">
              <a:buNone/>
              <a:defRPr/>
            </a:pPr>
            <a:endParaRPr lang="en-US" altLang="pt-PT" sz="2600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95275" indent="331788">
              <a:buNone/>
              <a:defRPr/>
            </a:pPr>
            <a:r>
              <a:rPr lang="en-US" altLang="pt-PT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Transporte</a:t>
            </a:r>
            <a:r>
              <a:rPr lang="en-US" altLang="pt-PT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Activo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(é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precisa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energia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)</a:t>
            </a:r>
          </a:p>
          <a:p>
            <a:pPr marL="295275" indent="331788">
              <a:buNone/>
              <a:defRPr/>
            </a:pP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Transporte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mediado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por</a:t>
            </a:r>
            <a:r>
              <a:rPr lang="en-US" altLang="pt-PT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en-US" altLang="pt-PT" sz="2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visículas</a:t>
            </a:r>
            <a:endParaRPr lang="en-US" altLang="pt-PT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pt-PT" sz="2400" dirty="0" err="1" smtClean="0">
                <a:latin typeface="Comic Sans MS" pitchFamily="66" charset="0"/>
              </a:rPr>
              <a:t>Endocitose</a:t>
            </a:r>
            <a:endParaRPr lang="en-US" altLang="pt-PT" sz="2400" dirty="0">
              <a:latin typeface="Comic Sans MS" pitchFamily="66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pt-PT" sz="2400" dirty="0" err="1" smtClean="0">
                <a:latin typeface="Comic Sans MS" pitchFamily="66" charset="0"/>
              </a:rPr>
              <a:t>Exocitose</a:t>
            </a:r>
            <a:endParaRPr lang="en-US" altLang="pt-PT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89" y="692151"/>
            <a:ext cx="837467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400" dirty="0"/>
              <a:t>A </a:t>
            </a:r>
            <a:r>
              <a:rPr lang="pt-PT" sz="2400" dirty="0" err="1"/>
              <a:t>bicamada</a:t>
            </a:r>
            <a:r>
              <a:rPr lang="pt-PT" sz="2400" dirty="0"/>
              <a:t> fosfolipídica é uma boa barreira  celular, em especial à passagem de moléculas solúveis em água.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17989" y="1600201"/>
            <a:ext cx="8508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dirty="0">
                <a:latin typeface="Comic Sans MS" pitchFamily="66" charset="0"/>
              </a:rPr>
              <a:t>Para que a célula sobreviva as moléculas têm que entrar e sair da célula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142" y="115889"/>
            <a:ext cx="82173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Tipos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transporte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através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da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membrana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celular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750" name="Rectangle 52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 dirty="0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3502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789" y="659681"/>
            <a:ext cx="7281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Cada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molécula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tem o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tipo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048" y="1572493"/>
            <a:ext cx="819944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Moléculas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 passam livremente através da membrana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Hidrocarbonetos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Pequenas moléculas apolares (O2)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Pequenas moléculas polares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Lípidos (mesmo se forem grandes)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47" y="4112493"/>
            <a:ext cx="878444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Moléculas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 não passam livremente através da membrana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Iões (K+, Na+, </a:t>
            </a:r>
            <a:r>
              <a:rPr lang="pt-PT" sz="2400" dirty="0" err="1"/>
              <a:t>etc</a:t>
            </a:r>
            <a:r>
              <a:rPr lang="pt-PT" sz="2400" dirty="0"/>
              <a:t>)</a:t>
            </a:r>
          </a:p>
          <a:p>
            <a:pPr marL="898525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Grandes moléculas (amido, proteínas </a:t>
            </a:r>
            <a:r>
              <a:rPr lang="pt-PT" sz="2400" dirty="0" err="1"/>
              <a:t>etc</a:t>
            </a:r>
            <a:r>
              <a:rPr lang="pt-PT" sz="2400" dirty="0"/>
              <a:t>)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543793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21403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56" descr="07_19PassiveActiveTra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6525"/>
            <a:ext cx="82804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1787525" y="125413"/>
            <a:ext cx="2463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b="1" dirty="0" err="1" smtClean="0">
                <a:latin typeface="Comic Sans MS" panose="030F0702030302020204" pitchFamily="66" charset="0"/>
              </a:rPr>
              <a:t>Transporte</a:t>
            </a:r>
            <a:r>
              <a:rPr lang="en-US" altLang="pt-PT" sz="2100" b="1" dirty="0" smtClean="0">
                <a:latin typeface="Comic Sans MS" panose="030F0702030302020204" pitchFamily="66" charset="0"/>
              </a:rPr>
              <a:t> </a:t>
            </a:r>
            <a:r>
              <a:rPr lang="en-US" altLang="pt-PT" sz="2100" b="1" dirty="0" err="1" smtClean="0">
                <a:latin typeface="Comic Sans MS" panose="030F0702030302020204" pitchFamily="66" charset="0"/>
              </a:rPr>
              <a:t>passivo</a:t>
            </a:r>
            <a:endParaRPr lang="en-US" altLang="pt-PT" sz="2100" b="1" dirty="0">
              <a:latin typeface="Comic Sans MS" panose="030F0702030302020204" pitchFamily="66" charset="0"/>
            </a:endParaRPr>
          </a:p>
        </p:txBody>
      </p:sp>
      <p:sp>
        <p:nvSpPr>
          <p:cNvPr id="106501" name="Text Box 51"/>
          <p:cNvSpPr txBox="1">
            <a:spLocks noChangeArrowheads="1"/>
          </p:cNvSpPr>
          <p:nvPr/>
        </p:nvSpPr>
        <p:spPr bwMode="auto">
          <a:xfrm>
            <a:off x="644427" y="4981575"/>
            <a:ext cx="11684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b="1" dirty="0" err="1" smtClean="0">
                <a:latin typeface="Comic Sans MS" panose="030F0702030302020204" pitchFamily="66" charset="0"/>
              </a:rPr>
              <a:t>Difusão</a:t>
            </a:r>
            <a:endParaRPr lang="en-US" altLang="pt-PT" sz="2100" b="1" dirty="0">
              <a:latin typeface="Comic Sans MS" panose="030F0702030302020204" pitchFamily="66" charset="0"/>
            </a:endParaRPr>
          </a:p>
        </p:txBody>
      </p:sp>
      <p:sp>
        <p:nvSpPr>
          <p:cNvPr id="106502" name="Text Box 52"/>
          <p:cNvSpPr txBox="1">
            <a:spLocks noChangeArrowheads="1"/>
          </p:cNvSpPr>
          <p:nvPr/>
        </p:nvSpPr>
        <p:spPr bwMode="auto">
          <a:xfrm>
            <a:off x="2693988" y="4968875"/>
            <a:ext cx="25511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b="1" dirty="0" err="1" smtClean="0">
                <a:latin typeface="Comic Sans MS" panose="030F0702030302020204" pitchFamily="66" charset="0"/>
              </a:rPr>
              <a:t>Difusão</a:t>
            </a:r>
            <a:r>
              <a:rPr lang="en-US" altLang="pt-PT" sz="2100" b="1" dirty="0" smtClean="0">
                <a:latin typeface="Comic Sans MS" panose="030F0702030302020204" pitchFamily="66" charset="0"/>
              </a:rPr>
              <a:t> </a:t>
            </a:r>
            <a:r>
              <a:rPr lang="en-US" altLang="pt-PT" sz="2100" b="1" dirty="0" err="1" smtClean="0">
                <a:latin typeface="Comic Sans MS" panose="030F0702030302020204" pitchFamily="66" charset="0"/>
              </a:rPr>
              <a:t>facilitada</a:t>
            </a:r>
            <a:endParaRPr lang="en-US" altLang="pt-PT" sz="2100" b="1" dirty="0">
              <a:latin typeface="Comic Sans MS" panose="030F0702030302020204" pitchFamily="66" charset="0"/>
            </a:endParaRPr>
          </a:p>
        </p:txBody>
      </p:sp>
      <p:sp>
        <p:nvSpPr>
          <p:cNvPr id="106503" name="Text Box 53"/>
          <p:cNvSpPr txBox="1">
            <a:spLocks noChangeArrowheads="1"/>
          </p:cNvSpPr>
          <p:nvPr/>
        </p:nvSpPr>
        <p:spPr bwMode="auto">
          <a:xfrm>
            <a:off x="6176963" y="4918075"/>
            <a:ext cx="552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b="1"/>
              <a:t>ATP</a:t>
            </a:r>
          </a:p>
        </p:txBody>
      </p:sp>
      <p:sp>
        <p:nvSpPr>
          <p:cNvPr id="106504" name="AutoShape 55"/>
          <p:cNvSpPr>
            <a:spLocks/>
          </p:cNvSpPr>
          <p:nvPr/>
        </p:nvSpPr>
        <p:spPr bwMode="auto">
          <a:xfrm rot="-5400000">
            <a:off x="3798094" y="3305969"/>
            <a:ext cx="265112" cy="2863850"/>
          </a:xfrm>
          <a:prstGeom prst="leftBrace">
            <a:avLst>
              <a:gd name="adj1" fmla="val 900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endParaRPr lang="pt-PT" altLang="pt-PT">
              <a:latin typeface="Times" pitchFamily="-8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40152" y="267550"/>
            <a:ext cx="2463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r>
              <a:rPr lang="en-US" altLang="pt-PT" sz="2100" b="1" dirty="0" err="1" smtClean="0">
                <a:latin typeface="Comic Sans MS" panose="030F0702030302020204" pitchFamily="66" charset="0"/>
              </a:rPr>
              <a:t>Transporte</a:t>
            </a:r>
            <a:r>
              <a:rPr lang="en-US" altLang="pt-PT" sz="2100" b="1" dirty="0" smtClean="0">
                <a:latin typeface="Comic Sans MS" panose="030F0702030302020204" pitchFamily="66" charset="0"/>
              </a:rPr>
              <a:t> </a:t>
            </a:r>
            <a:r>
              <a:rPr lang="en-US" altLang="pt-PT" sz="2100" b="1" dirty="0" err="1" smtClean="0">
                <a:latin typeface="Comic Sans MS" panose="030F0702030302020204" pitchFamily="66" charset="0"/>
              </a:rPr>
              <a:t>ativo</a:t>
            </a:r>
            <a:endParaRPr lang="en-US" altLang="pt-PT" sz="2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4599" y="692150"/>
            <a:ext cx="5631474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necessita</a:t>
            </a:r>
            <a:r>
              <a:rPr lang="en-US" sz="2400" dirty="0"/>
              <a:t> de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2400" dirty="0"/>
              <a:t>As moléculas ou iões movem-se na </a:t>
            </a:r>
            <a:r>
              <a:rPr lang="pt-PT" altLang="pt-PT" sz="2400" dirty="0" err="1"/>
              <a:t>bicamada</a:t>
            </a:r>
            <a:r>
              <a:rPr lang="pt-PT" altLang="pt-PT" sz="2400" dirty="0"/>
              <a:t> fosfolipídica de zonas de concentração alta para zonas de baixa concentração (a favor do gradiente)</a:t>
            </a:r>
          </a:p>
          <a:p>
            <a:pPr marL="457200" indent="-457200" algn="just" eaLnBrk="0" hangingPunct="0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2400" dirty="0"/>
              <a:t>Cada molécula ou ião tem o seu próprio gradiente de concentração</a:t>
            </a:r>
          </a:p>
          <a:p>
            <a:pPr algn="just" eaLnBrk="0" hangingPunct="0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defRPr/>
            </a:pPr>
            <a:endParaRPr lang="en-US" sz="2400" dirty="0"/>
          </a:p>
          <a:p>
            <a:pPr algn="just" eaLnBrk="0" hangingPunc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Exemplo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oxigénio</a:t>
            </a:r>
            <a:r>
              <a:rPr lang="en-US" sz="2400" dirty="0"/>
              <a:t> a </a:t>
            </a:r>
            <a:r>
              <a:rPr lang="en-US" sz="2400" dirty="0" err="1"/>
              <a:t>entrar</a:t>
            </a:r>
            <a:r>
              <a:rPr lang="en-US" sz="2400" dirty="0"/>
              <a:t> 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célula</a:t>
            </a:r>
            <a:r>
              <a:rPr lang="en-US" sz="2400" dirty="0"/>
              <a:t> e </a:t>
            </a:r>
            <a:r>
              <a:rPr lang="en-US" sz="2400" dirty="0" err="1"/>
              <a:t>dióxido</a:t>
            </a:r>
            <a:r>
              <a:rPr lang="en-US" sz="2400" dirty="0"/>
              <a:t> de </a:t>
            </a:r>
            <a:r>
              <a:rPr lang="en-US" sz="2400" dirty="0" err="1"/>
              <a:t>carbono</a:t>
            </a:r>
            <a:r>
              <a:rPr lang="en-US" sz="2400" dirty="0"/>
              <a:t> a </a:t>
            </a:r>
            <a:r>
              <a:rPr lang="en-US" sz="2400" dirty="0" err="1"/>
              <a:t>sair</a:t>
            </a:r>
            <a:endParaRPr lang="en-US" sz="2400" dirty="0"/>
          </a:p>
          <a:p>
            <a:pPr algn="just" eaLnBrk="0" hangingPunc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07684" y="100497"/>
            <a:ext cx="2728631" cy="53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9900"/>
              </a:buCl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Difusão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Simples</a:t>
            </a: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85" y="1484313"/>
            <a:ext cx="294102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1513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2270867" y="115889"/>
            <a:ext cx="4599336" cy="5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9900"/>
              </a:buCl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Difusão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simples de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oxigénio</a:t>
            </a:r>
            <a:endParaRPr lang="pt-P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1" y="981076"/>
            <a:ext cx="3887666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3789364"/>
            <a:ext cx="38803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248049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774831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457093" y="4221163"/>
            <a:ext cx="336892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PT" dirty="0">
                <a:latin typeface="Comic Sans MS" panose="030F0702030302020204" pitchFamily="66" charset="0"/>
              </a:rPr>
              <a:t>A </a:t>
            </a:r>
            <a:r>
              <a:rPr lang="en-US" altLang="pt-PT" dirty="0" err="1">
                <a:latin typeface="Comic Sans MS" panose="030F0702030302020204" pitchFamily="66" charset="0"/>
              </a:rPr>
              <a:t>água</a:t>
            </a:r>
            <a:r>
              <a:rPr lang="en-US" altLang="pt-PT" dirty="0">
                <a:latin typeface="Comic Sans MS" panose="030F0702030302020204" pitchFamily="66" charset="0"/>
              </a:rPr>
              <a:t> move-se </a:t>
            </a:r>
            <a:r>
              <a:rPr lang="en-US" altLang="pt-PT" dirty="0" err="1">
                <a:latin typeface="Comic Sans MS" panose="030F0702030302020204" pitchFamily="66" charset="0"/>
              </a:rPr>
              <a:t>livremente</a:t>
            </a:r>
            <a:r>
              <a:rPr lang="en-US" altLang="pt-PT" dirty="0">
                <a:latin typeface="Comic Sans MS" panose="030F0702030302020204" pitchFamily="66" charset="0"/>
              </a:rPr>
              <a:t> </a:t>
            </a:r>
            <a:r>
              <a:rPr lang="en-US" altLang="pt-PT" dirty="0" err="1">
                <a:latin typeface="Comic Sans MS" panose="030F0702030302020204" pitchFamily="66" charset="0"/>
              </a:rPr>
              <a:t>através</a:t>
            </a:r>
            <a:r>
              <a:rPr lang="en-US" altLang="pt-PT" dirty="0">
                <a:latin typeface="Comic Sans MS" panose="030F0702030302020204" pitchFamily="66" charset="0"/>
              </a:rPr>
              <a:t> dos </a:t>
            </a:r>
            <a:r>
              <a:rPr lang="en-US" altLang="pt-PT" dirty="0" err="1">
                <a:latin typeface="Comic Sans MS" panose="030F0702030302020204" pitchFamily="66" charset="0"/>
              </a:rPr>
              <a:t>poros</a:t>
            </a:r>
            <a:r>
              <a:rPr lang="en-US" altLang="pt-PT" dirty="0">
                <a:latin typeface="Comic Sans MS" panose="030F0702030302020204" pitchFamily="66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PT" dirty="0">
                <a:latin typeface="Comic Sans MS" panose="030F0702030302020204" pitchFamily="66" charset="0"/>
              </a:rPr>
              <a:t>O </a:t>
            </a:r>
            <a:r>
              <a:rPr lang="en-US" altLang="pt-PT" dirty="0" err="1">
                <a:latin typeface="Comic Sans MS" panose="030F0702030302020204" pitchFamily="66" charset="0"/>
              </a:rPr>
              <a:t>soluto</a:t>
            </a:r>
            <a:r>
              <a:rPr lang="en-US" altLang="pt-PT" dirty="0">
                <a:latin typeface="Comic Sans MS" panose="030F0702030302020204" pitchFamily="66" charset="0"/>
              </a:rPr>
              <a:t>, </a:t>
            </a:r>
            <a:r>
              <a:rPr lang="en-US" altLang="pt-PT" dirty="0" err="1">
                <a:latin typeface="Comic Sans MS" panose="030F0702030302020204" pitchFamily="66" charset="0"/>
              </a:rPr>
              <a:t>por</a:t>
            </a:r>
            <a:r>
              <a:rPr lang="en-US" altLang="pt-PT" dirty="0">
                <a:latin typeface="Comic Sans MS" panose="030F0702030302020204" pitchFamily="66" charset="0"/>
              </a:rPr>
              <a:t> </a:t>
            </a:r>
            <a:r>
              <a:rPr lang="en-US" altLang="pt-PT" dirty="0" err="1">
                <a:latin typeface="Comic Sans MS" panose="030F0702030302020204" pitchFamily="66" charset="0"/>
              </a:rPr>
              <a:t>vezes</a:t>
            </a:r>
            <a:r>
              <a:rPr lang="en-US" altLang="pt-PT" dirty="0">
                <a:latin typeface="Comic Sans MS" panose="030F0702030302020204" pitchFamily="66" charset="0"/>
              </a:rPr>
              <a:t>, é </a:t>
            </a:r>
            <a:r>
              <a:rPr lang="en-US" altLang="pt-PT" dirty="0" err="1">
                <a:latin typeface="Comic Sans MS" panose="030F0702030302020204" pitchFamily="66" charset="0"/>
              </a:rPr>
              <a:t>muito</a:t>
            </a:r>
            <a:r>
              <a:rPr lang="en-US" altLang="pt-PT" dirty="0">
                <a:latin typeface="Comic Sans MS" panose="030F0702030302020204" pitchFamily="66" charset="0"/>
              </a:rPr>
              <a:t> </a:t>
            </a:r>
            <a:r>
              <a:rPr lang="en-US" altLang="pt-PT" dirty="0" err="1">
                <a:latin typeface="Comic Sans MS" panose="030F0702030302020204" pitchFamily="66" charset="0"/>
              </a:rPr>
              <a:t>grande</a:t>
            </a:r>
            <a:r>
              <a:rPr lang="en-US" altLang="pt-PT" dirty="0">
                <a:latin typeface="Comic Sans MS" panose="030F0702030302020204" pitchFamily="66" charset="0"/>
              </a:rPr>
              <a:t> para a </a:t>
            </a:r>
            <a:r>
              <a:rPr lang="en-US" altLang="pt-PT" dirty="0" err="1">
                <a:latin typeface="Comic Sans MS" panose="030F0702030302020204" pitchFamily="66" charset="0"/>
              </a:rPr>
              <a:t>atravessar</a:t>
            </a:r>
            <a:r>
              <a:rPr lang="en-US" altLang="pt-PT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5887915" y="692150"/>
            <a:ext cx="313738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PT" sz="1200" dirty="0">
                <a:latin typeface="Comic Sans MS" panose="030F0702030302020204" pitchFamily="66" charset="0"/>
              </a:rPr>
              <a:t>Osmose </a:t>
            </a:r>
            <a:r>
              <a:rPr lang="en-US" altLang="pt-PT" sz="1200" dirty="0" err="1">
                <a:latin typeface="Comic Sans MS" panose="030F0702030302020204" pitchFamily="66" charset="0"/>
              </a:rPr>
              <a:t>animação</a:t>
            </a:r>
            <a:endParaRPr lang="en-US" altLang="pt-PT" sz="1200" dirty="0"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26094" y="153132"/>
            <a:ext cx="1891812" cy="584200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9900"/>
              </a:buClr>
              <a:buFontTx/>
              <a:buNone/>
              <a:defRPr/>
            </a:pPr>
            <a:r>
              <a:rPr lang="en-US" altLang="pt-PT" sz="2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  <a:ea typeface="+mn-ea"/>
                <a:cs typeface="+mn-cs"/>
              </a:rPr>
              <a:t>Osmose</a:t>
            </a:r>
            <a:endParaRPr lang="en-US" altLang="pt-PT" sz="2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1"/>
            <a:ext cx="4941277" cy="4733925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en-US" altLang="pt-PT" sz="24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Osmose</a:t>
            </a:r>
            <a:r>
              <a:rPr lang="en-US" altLang="pt-PT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é a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difusão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moléculas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água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através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uma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membrana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semipermeável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,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uma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área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maior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concentração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para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outra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de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menor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concentração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  <a:defRPr/>
            </a:pPr>
            <a:endParaRPr lang="en-US" altLang="pt-PT" sz="2400" dirty="0" smtClean="0"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A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concentração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da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água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em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cada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lado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na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membrana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é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determinada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pela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concentração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dos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solutos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 em </a:t>
            </a:r>
            <a:r>
              <a:rPr lang="en-US" altLang="pt-PT" sz="2400" dirty="0" err="1" smtClean="0">
                <a:latin typeface="Comic Sans MS" panose="030F0702030302020204" pitchFamily="66" charset="0"/>
                <a:cs typeface="Times New Roman" pitchFamily="18" charset="0"/>
              </a:rPr>
              <a:t>água</a:t>
            </a:r>
            <a:r>
              <a:rPr lang="en-US" altLang="pt-PT" sz="2400" dirty="0" smtClean="0"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en-US" altLang="pt-PT" sz="24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en-US" altLang="pt-PT" sz="2400" dirty="0">
              <a:latin typeface="Comic Sans MS" panose="030F0702030302020204" pitchFamily="66" charset="0"/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27042617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3173729" y="44450"/>
            <a:ext cx="3057247" cy="5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9900"/>
              </a:buClr>
              <a:defRPr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Difusão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acilitada</a:t>
            </a:r>
            <a:endParaRPr lang="pt-P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52046" y="822326"/>
            <a:ext cx="8440615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necessita</a:t>
            </a:r>
            <a:r>
              <a:rPr lang="en-US" sz="2400" dirty="0"/>
              <a:t> de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;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u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proteínas</a:t>
            </a:r>
            <a:r>
              <a:rPr lang="en-US" sz="2400" dirty="0" smtClean="0"/>
              <a:t> de </a:t>
            </a:r>
            <a:r>
              <a:rPr lang="en-US" sz="2400" dirty="0" err="1" smtClean="0"/>
              <a:t>transporte</a:t>
            </a:r>
            <a:r>
              <a:rPr lang="en-US" sz="2400" dirty="0" smtClean="0"/>
              <a:t> para </a:t>
            </a:r>
            <a:r>
              <a:rPr lang="en-US" sz="2400" dirty="0"/>
              <a:t>o </a:t>
            </a:r>
            <a:r>
              <a:rPr lang="en-US" sz="2400" dirty="0" err="1"/>
              <a:t>movimento</a:t>
            </a:r>
            <a:r>
              <a:rPr lang="en-US" sz="2400" dirty="0"/>
              <a:t> de zonas de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concentração</a:t>
            </a:r>
            <a:r>
              <a:rPr lang="en-US" sz="2400" dirty="0"/>
              <a:t> para zonas de </a:t>
            </a:r>
            <a:r>
              <a:rPr lang="en-US" sz="2400" dirty="0" err="1"/>
              <a:t>baixa</a:t>
            </a:r>
            <a:r>
              <a:rPr lang="en-US" sz="2400" dirty="0"/>
              <a:t> </a:t>
            </a:r>
            <a:r>
              <a:rPr lang="en-US" sz="2400" dirty="0" err="1" smtClean="0"/>
              <a:t>concentração</a:t>
            </a:r>
            <a:r>
              <a:rPr lang="en-US" sz="2400" dirty="0" smtClean="0"/>
              <a:t> (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ocorrer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dois</a:t>
            </a:r>
            <a:r>
              <a:rPr lang="en-US" sz="2400" dirty="0" smtClean="0"/>
              <a:t> </a:t>
            </a:r>
            <a:r>
              <a:rPr lang="en-US" sz="2400" dirty="0" err="1" smtClean="0"/>
              <a:t>sentidos</a:t>
            </a:r>
            <a:r>
              <a:rPr lang="en-US" sz="2400" dirty="0" smtClean="0"/>
              <a:t>);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Permite</a:t>
            </a:r>
            <a:r>
              <a:rPr lang="en-US" sz="2400" dirty="0" smtClean="0"/>
              <a:t> o </a:t>
            </a:r>
            <a:r>
              <a:rPr lang="en-US" sz="2400" dirty="0" err="1" smtClean="0"/>
              <a:t>transporte</a:t>
            </a:r>
            <a:r>
              <a:rPr lang="en-US" sz="2400" dirty="0" smtClean="0"/>
              <a:t> de </a:t>
            </a:r>
            <a:r>
              <a:rPr lang="en-US" sz="2400" dirty="0" err="1" smtClean="0"/>
              <a:t>moléculas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partículas</a:t>
            </a:r>
            <a:r>
              <a:rPr lang="en-US" sz="2400" dirty="0" smtClean="0"/>
              <a:t> </a:t>
            </a:r>
            <a:r>
              <a:rPr lang="en-US" sz="2400" dirty="0" err="1" smtClean="0"/>
              <a:t>carregadas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poderiam</a:t>
            </a:r>
            <a:r>
              <a:rPr lang="en-US" sz="2400" dirty="0" smtClean="0"/>
              <a:t> </a:t>
            </a:r>
            <a:r>
              <a:rPr lang="en-US" sz="2400" dirty="0" err="1" smtClean="0"/>
              <a:t>atravessar</a:t>
            </a:r>
            <a:r>
              <a:rPr lang="en-US" sz="2400" dirty="0" smtClean="0"/>
              <a:t> a </a:t>
            </a:r>
            <a:r>
              <a:rPr lang="en-US" sz="2400" dirty="0" err="1" smtClean="0"/>
              <a:t>membrana</a:t>
            </a:r>
            <a:r>
              <a:rPr lang="en-US" sz="2400" dirty="0" smtClean="0"/>
              <a:t> de outro </a:t>
            </a:r>
            <a:r>
              <a:rPr lang="en-US" sz="2400" dirty="0" err="1" smtClean="0"/>
              <a:t>modo</a:t>
            </a:r>
            <a:r>
              <a:rPr lang="en-US" sz="2400" dirty="0" smtClean="0"/>
              <a:t>. </a:t>
            </a:r>
            <a:r>
              <a:rPr lang="en-US" sz="2400" dirty="0" err="1"/>
              <a:t>Exemplo</a:t>
            </a:r>
            <a:r>
              <a:rPr lang="en-US" sz="2400" dirty="0"/>
              <a:t>: </a:t>
            </a:r>
            <a:r>
              <a:rPr lang="en-US" sz="2400" dirty="0" smtClean="0"/>
              <a:t>glucose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aminoácidos</a:t>
            </a:r>
            <a:r>
              <a:rPr lang="en-US" sz="2400" dirty="0"/>
              <a:t> </a:t>
            </a:r>
            <a:r>
              <a:rPr lang="en-US" sz="2400" dirty="0" err="1"/>
              <a:t>movendo</a:t>
            </a:r>
            <a:r>
              <a:rPr lang="en-US" sz="2400" dirty="0"/>
              <a:t>-se para </a:t>
            </a:r>
            <a:r>
              <a:rPr lang="en-US" sz="2400" dirty="0" err="1"/>
              <a:t>dentro</a:t>
            </a:r>
            <a:r>
              <a:rPr lang="en-US" sz="2400" dirty="0"/>
              <a:t> as </a:t>
            </a:r>
            <a:r>
              <a:rPr lang="en-US" sz="2400" dirty="0" err="1"/>
              <a:t>células</a:t>
            </a:r>
            <a:r>
              <a:rPr lang="pt-PT" sz="2400" dirty="0" smtClean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PT" sz="2400" dirty="0" smtClean="0"/>
              <a:t>Pode usar </a:t>
            </a:r>
            <a:r>
              <a:rPr lang="pt-P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proteínas de canal </a:t>
            </a:r>
            <a:r>
              <a:rPr lang="pt-PT" sz="2400" dirty="0" smtClean="0"/>
              <a:t>ou </a:t>
            </a:r>
            <a:r>
              <a:rPr lang="pt-P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proteínas carregadoras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198695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-16074"/>
            <a:ext cx="8497888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Ácidos gordos</a:t>
            </a:r>
          </a:p>
          <a:p>
            <a:pPr marL="358775" lvl="2"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dirty="0">
                <a:solidFill>
                  <a:srgbClr val="333399"/>
                </a:solidFill>
              </a:rPr>
              <a:t>São formados por </a:t>
            </a:r>
            <a:r>
              <a:rPr lang="es-ES_tradnl" dirty="0" err="1">
                <a:solidFill>
                  <a:srgbClr val="333399"/>
                </a:solidFill>
              </a:rPr>
              <a:t>uma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cadeia</a:t>
            </a:r>
            <a:r>
              <a:rPr lang="es-ES_tradnl" dirty="0">
                <a:solidFill>
                  <a:srgbClr val="333399"/>
                </a:solidFill>
              </a:rPr>
              <a:t> hidrocarbonada linear. No extremo da </a:t>
            </a:r>
            <a:r>
              <a:rPr lang="es-ES_tradnl" dirty="0" err="1">
                <a:solidFill>
                  <a:srgbClr val="333399"/>
                </a:solidFill>
              </a:rPr>
              <a:t>cadeia</a:t>
            </a:r>
            <a:r>
              <a:rPr lang="es-ES_tradnl" dirty="0">
                <a:solidFill>
                  <a:srgbClr val="333399"/>
                </a:solidFill>
              </a:rPr>
              <a:t> existe </a:t>
            </a:r>
            <a:r>
              <a:rPr lang="es-ES_tradnl" dirty="0" err="1">
                <a:solidFill>
                  <a:srgbClr val="333399"/>
                </a:solidFill>
              </a:rPr>
              <a:t>um</a:t>
            </a:r>
            <a:r>
              <a:rPr lang="es-ES_tradnl" dirty="0">
                <a:solidFill>
                  <a:srgbClr val="333399"/>
                </a:solidFill>
              </a:rPr>
              <a:t> grupo carboxilo (-COOH).</a:t>
            </a:r>
          </a:p>
          <a:p>
            <a:pPr marL="358775" lvl="2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dirty="0">
                <a:solidFill>
                  <a:srgbClr val="333399"/>
                </a:solidFill>
              </a:rPr>
              <a:t>Nº de carbonos C-4 a C-36 (</a:t>
            </a:r>
            <a:r>
              <a:rPr lang="es-ES_tradnl" dirty="0" err="1">
                <a:solidFill>
                  <a:srgbClr val="333399"/>
                </a:solidFill>
              </a:rPr>
              <a:t>geralmente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um</a:t>
            </a:r>
            <a:r>
              <a:rPr lang="es-ES_tradnl" dirty="0">
                <a:solidFill>
                  <a:srgbClr val="333399"/>
                </a:solidFill>
              </a:rPr>
              <a:t> nº par)</a:t>
            </a:r>
          </a:p>
          <a:p>
            <a:pPr marL="358775" lvl="2">
              <a:lnSpc>
                <a:spcPct val="120000"/>
              </a:lnSpc>
              <a:spcBef>
                <a:spcPct val="50000"/>
              </a:spcBef>
              <a:defRPr/>
            </a:pPr>
            <a:r>
              <a:rPr lang="es-ES_tradn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Ácidos gordos saturados- </a:t>
            </a:r>
            <a:r>
              <a:rPr lang="es-ES_tradnl" dirty="0" err="1">
                <a:solidFill>
                  <a:srgbClr val="333399"/>
                </a:solidFill>
              </a:rPr>
              <a:t>só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têm</a:t>
            </a:r>
            <a:r>
              <a:rPr lang="es-ES_tradnl" dirty="0">
                <a:solidFill>
                  <a:srgbClr val="333399"/>
                </a:solidFill>
              </a:rPr>
              <a:t> </a:t>
            </a:r>
            <a:r>
              <a:rPr lang="es-ES_tradnl" dirty="0" err="1">
                <a:solidFill>
                  <a:srgbClr val="333399"/>
                </a:solidFill>
              </a:rPr>
              <a:t>ligações</a:t>
            </a:r>
            <a:r>
              <a:rPr lang="es-ES_tradnl" dirty="0">
                <a:solidFill>
                  <a:srgbClr val="333399"/>
                </a:solidFill>
              </a:rPr>
              <a:t> simples entre os átomos de carbono.</a:t>
            </a:r>
            <a:r>
              <a:rPr lang="es-ES_tradnl" dirty="0"/>
              <a:t> 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435600" y="4437063"/>
            <a:ext cx="307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sz="2400"/>
              <a:t>Ácido palmítico C-16</a:t>
            </a:r>
            <a:endParaRPr lang="en-US" sz="240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508625" y="5516563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pt-PT" sz="2400"/>
              <a:t>Ácido esteárico C-18</a:t>
            </a:r>
            <a:endParaRPr lang="en-US" sz="2400"/>
          </a:p>
        </p:txBody>
      </p:sp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827088" y="4183063"/>
          <a:ext cx="447516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ChemSketch" r:id="rId3" imgW="4474464" imgH="1984248" progId="">
                  <p:embed/>
                </p:oleObj>
              </mc:Choice>
              <mc:Fallback>
                <p:oleObj name="ChemSketch" r:id="rId3" imgW="4474464" imgH="1984248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83063"/>
                        <a:ext cx="4475162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43" y="1196752"/>
            <a:ext cx="8915400" cy="1557338"/>
          </a:xfrm>
        </p:spPr>
        <p:txBody>
          <a:bodyPr/>
          <a:lstStyle/>
          <a:p>
            <a:endParaRPr lang="en-US" altLang="pt-PT" sz="2800" dirty="0" smtClean="0">
              <a:latin typeface="Tahoma" pitchFamily="34" charset="0"/>
              <a:cs typeface="Times New Roman" pitchFamily="18" charset="0"/>
            </a:endParaRPr>
          </a:p>
          <a:p>
            <a:endParaRPr lang="en-US" altLang="pt-PT" sz="2800" dirty="0" smtClean="0">
              <a:latin typeface="Tahoma" pitchFamily="34" charset="0"/>
              <a:cs typeface="Times New Roman" pitchFamily="18" charset="0"/>
            </a:endParaRPr>
          </a:p>
          <a:p>
            <a:endParaRPr lang="en-US" altLang="pt-PT" sz="2800" dirty="0" smtClean="0">
              <a:latin typeface="Tahoma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157699" y="228595"/>
            <a:ext cx="3089307" cy="5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9900"/>
              </a:buClr>
              <a:defRPr/>
            </a:pPr>
            <a:r>
              <a:rPr lang="en-US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Difusão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Facilitada</a:t>
            </a:r>
            <a:endParaRPr lang="pt-PT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  <p:pic>
        <p:nvPicPr>
          <p:cNvPr id="10" name="Picture 23" descr="07_17FacilitatedDiffus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36525"/>
            <a:ext cx="65119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20813" y="327025"/>
            <a:ext cx="2036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 smtClean="0">
                <a:latin typeface="Comic Sans MS" panose="030F0702030302020204" pitchFamily="66" charset="0"/>
              </a:rPr>
              <a:t>Fluído</a:t>
            </a:r>
            <a:r>
              <a:rPr lang="en-US" altLang="pt-PT" sz="1400" dirty="0" smtClean="0">
                <a:latin typeface="Comic Sans MS" panose="030F0702030302020204" pitchFamily="66" charset="0"/>
              </a:rPr>
              <a:t> </a:t>
            </a:r>
            <a:r>
              <a:rPr lang="en-US" altLang="pt-PT" sz="1400" dirty="0" err="1" smtClean="0">
                <a:latin typeface="Comic Sans MS" panose="030F0702030302020204" pitchFamily="66" charset="0"/>
              </a:rPr>
              <a:t>extracelular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68850" y="2366963"/>
            <a:ext cx="7048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>
                <a:latin typeface="Comic Sans MS" panose="030F0702030302020204" pitchFamily="66" charset="0"/>
              </a:rPr>
              <a:t>Soluto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078538" y="5588000"/>
            <a:ext cx="7048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>
                <a:latin typeface="Comic Sans MS" panose="030F0702030302020204" pitchFamily="66" charset="0"/>
              </a:rPr>
              <a:t>Soluto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827713" y="1338263"/>
            <a:ext cx="1647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Proteína</a:t>
            </a:r>
            <a:r>
              <a:rPr lang="en-US" altLang="pt-PT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de canal</a:t>
            </a:r>
            <a:endParaRPr lang="en-US" altLang="pt-PT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65250" y="630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Proteína</a:t>
            </a:r>
            <a:r>
              <a:rPr lang="en-US" altLang="pt-PT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altLang="pt-PT" sz="1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carregadora</a:t>
            </a:r>
            <a:endParaRPr lang="en-US" altLang="pt-PT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482975" y="2112963"/>
            <a:ext cx="3889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4300538" y="2489200"/>
            <a:ext cx="414337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2992438" y="5294313"/>
            <a:ext cx="36512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632450" y="5708650"/>
            <a:ext cx="390525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74057" y="2282511"/>
            <a:ext cx="2036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 smtClean="0">
                <a:latin typeface="Comic Sans MS" panose="030F0702030302020204" pitchFamily="66" charset="0"/>
              </a:rPr>
              <a:t>Proteína</a:t>
            </a:r>
            <a:r>
              <a:rPr lang="en-US" altLang="pt-PT" sz="1400" dirty="0" smtClean="0">
                <a:latin typeface="Comic Sans MS" panose="030F0702030302020204" pitchFamily="66" charset="0"/>
              </a:rPr>
              <a:t> de canal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86153" y="2661543"/>
            <a:ext cx="2036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 smtClean="0">
                <a:latin typeface="Comic Sans MS" panose="030F0702030302020204" pitchFamily="66" charset="0"/>
              </a:rPr>
              <a:t>Citoplasma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887166" y="5685879"/>
            <a:ext cx="2036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pt-PT" sz="1400" dirty="0" err="1" smtClean="0">
                <a:latin typeface="Comic Sans MS" panose="030F0702030302020204" pitchFamily="66" charset="0"/>
              </a:rPr>
              <a:t>Proteína</a:t>
            </a:r>
            <a:r>
              <a:rPr lang="en-US" altLang="pt-PT" sz="1400" dirty="0" smtClean="0">
                <a:latin typeface="Comic Sans MS" panose="030F0702030302020204" pitchFamily="66" charset="0"/>
              </a:rPr>
              <a:t> </a:t>
            </a:r>
            <a:r>
              <a:rPr lang="en-US" altLang="pt-PT" sz="1400" dirty="0" err="1" smtClean="0">
                <a:latin typeface="Comic Sans MS" panose="030F0702030302020204" pitchFamily="66" charset="0"/>
              </a:rPr>
              <a:t>carregadora</a:t>
            </a:r>
            <a:endParaRPr lang="en-US" altLang="pt-P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4" y="836614"/>
            <a:ext cx="3884734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866776"/>
            <a:ext cx="3987311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20" y="3749676"/>
            <a:ext cx="402834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6955" y="117614"/>
            <a:ext cx="4448654" cy="5724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009900"/>
              </a:buCl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Difusão facilitada da água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4639" y="3716339"/>
            <a:ext cx="39741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defRPr/>
            </a:pPr>
            <a:r>
              <a:rPr lang="en-US" altLang="pt-PT" sz="2400" dirty="0" smtClean="0"/>
              <a:t>A </a:t>
            </a:r>
            <a:r>
              <a:rPr lang="en-US" altLang="pt-PT" sz="2400" dirty="0" err="1" smtClean="0"/>
              <a:t>água</a:t>
            </a:r>
            <a:r>
              <a:rPr lang="en-US" altLang="pt-PT" sz="2400" dirty="0" smtClean="0"/>
              <a:t> é </a:t>
            </a:r>
            <a:r>
              <a:rPr lang="en-US" altLang="pt-PT" sz="2400" dirty="0" err="1" smtClean="0"/>
              <a:t>demasiado</a:t>
            </a:r>
            <a:r>
              <a:rPr lang="en-US" altLang="pt-PT" sz="2400" dirty="0" smtClean="0"/>
              <a:t> polar e   a </a:t>
            </a:r>
            <a:r>
              <a:rPr lang="en-US" altLang="pt-PT" sz="2400" dirty="0" err="1" smtClean="0"/>
              <a:t>sua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passagem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através</a:t>
            </a:r>
            <a:r>
              <a:rPr lang="en-US" altLang="pt-PT" sz="2400" dirty="0" smtClean="0"/>
              <a:t> da </a:t>
            </a:r>
            <a:r>
              <a:rPr lang="en-US" altLang="pt-PT" sz="2400" dirty="0" err="1" smtClean="0"/>
              <a:t>membrana</a:t>
            </a:r>
            <a:r>
              <a:rPr lang="en-US" altLang="pt-PT" sz="2400" dirty="0" smtClean="0"/>
              <a:t> é </a:t>
            </a:r>
            <a:r>
              <a:rPr lang="en-US" altLang="pt-PT" sz="2400" dirty="0" err="1" smtClean="0"/>
              <a:t>facilitada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por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proteínas</a:t>
            </a:r>
            <a:r>
              <a:rPr lang="en-US" altLang="pt-PT" sz="2400" dirty="0" smtClean="0"/>
              <a:t> de canal </a:t>
            </a:r>
            <a:r>
              <a:rPr lang="en-US" altLang="pt-PT" sz="2400" dirty="0" err="1" smtClean="0"/>
              <a:t>especializadas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chamadas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aquaporinas</a:t>
            </a:r>
            <a:r>
              <a:rPr lang="en-US" altLang="pt-PT" sz="2400" dirty="0" smtClean="0"/>
              <a:t>. 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5657" y="62369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200" dirty="0"/>
              <a:t>http://highered.mheducation.com/sites/0072495855/student_view0/chapter2/animation__how_facilitated_diffusion_works.html</a:t>
            </a:r>
          </a:p>
        </p:txBody>
      </p:sp>
    </p:spTree>
    <p:extLst>
      <p:ext uri="{BB962C8B-B14F-4D97-AF65-F5344CB8AC3E}">
        <p14:creationId xmlns:p14="http://schemas.microsoft.com/office/powerpoint/2010/main" val="24913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149112" y="90488"/>
            <a:ext cx="29306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Transporte 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Ativo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2046" y="822325"/>
            <a:ext cx="8440615" cy="415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ecessita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;</a:t>
            </a:r>
            <a:endParaRPr lang="en-US" sz="2400" dirty="0"/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Usa</a:t>
            </a:r>
            <a:r>
              <a:rPr lang="en-US" sz="2400" dirty="0"/>
              <a:t> </a:t>
            </a:r>
            <a:r>
              <a:rPr lang="en-US" sz="2400" dirty="0" err="1" smtClean="0"/>
              <a:t>proteínas</a:t>
            </a:r>
            <a:r>
              <a:rPr lang="en-US" sz="2400" dirty="0" smtClean="0"/>
              <a:t> </a:t>
            </a:r>
            <a:r>
              <a:rPr lang="en-US" sz="2400" dirty="0"/>
              <a:t>para o </a:t>
            </a:r>
            <a:r>
              <a:rPr lang="en-US" sz="2400" dirty="0" err="1" smtClean="0"/>
              <a:t>transporte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zonas</a:t>
            </a:r>
            <a:r>
              <a:rPr lang="en-US" sz="2400" dirty="0"/>
              <a:t> de </a:t>
            </a:r>
            <a:r>
              <a:rPr lang="en-US" sz="2400" dirty="0" err="1" smtClean="0"/>
              <a:t>baixas</a:t>
            </a:r>
            <a:r>
              <a:rPr lang="en-US" sz="2400" dirty="0" smtClean="0"/>
              <a:t> </a:t>
            </a:r>
            <a:r>
              <a:rPr lang="en-US" sz="2400" dirty="0" err="1"/>
              <a:t>concentração</a:t>
            </a:r>
            <a:r>
              <a:rPr lang="en-US" sz="2400" dirty="0"/>
              <a:t> para </a:t>
            </a:r>
            <a:r>
              <a:rPr lang="en-US" sz="2400" dirty="0" err="1"/>
              <a:t>zonas</a:t>
            </a:r>
            <a:r>
              <a:rPr lang="en-US" sz="2400" dirty="0"/>
              <a:t> de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concentração</a:t>
            </a:r>
            <a:r>
              <a:rPr lang="en-US" sz="2400" dirty="0" smtClean="0"/>
              <a:t> (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ocorrer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dois</a:t>
            </a:r>
            <a:r>
              <a:rPr lang="en-US" sz="2400" dirty="0" smtClean="0"/>
              <a:t> </a:t>
            </a:r>
            <a:r>
              <a:rPr lang="en-US" sz="2400" dirty="0" err="1" smtClean="0"/>
              <a:t>sentidos</a:t>
            </a:r>
            <a:r>
              <a:rPr lang="en-US" sz="2400" dirty="0" smtClean="0"/>
              <a:t>);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pt-P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Exemplo</a:t>
            </a:r>
            <a:r>
              <a:rPr lang="en-US" altLang="pt-P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1: </a:t>
            </a:r>
            <a:r>
              <a:rPr lang="en-US" altLang="pt-PT" sz="2400" dirty="0" smtClean="0"/>
              <a:t>as </a:t>
            </a:r>
            <a:r>
              <a:rPr lang="en-US" altLang="pt-PT" sz="2400" dirty="0" err="1" smtClean="0"/>
              <a:t>células</a:t>
            </a:r>
            <a:r>
              <a:rPr lang="en-US" altLang="pt-PT" sz="2400" dirty="0" smtClean="0"/>
              <a:t> do </a:t>
            </a:r>
            <a:r>
              <a:rPr lang="en-US" altLang="pt-PT" sz="2400" dirty="0" err="1" smtClean="0"/>
              <a:t>fígado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acumulam</a:t>
            </a:r>
            <a:r>
              <a:rPr lang="en-US" altLang="pt-PT" sz="2400" dirty="0" smtClean="0"/>
              <a:t> glucose </a:t>
            </a:r>
            <a:r>
              <a:rPr lang="en-US" altLang="pt-PT" sz="2400" dirty="0" err="1" smtClean="0"/>
              <a:t>na</a:t>
            </a:r>
            <a:r>
              <a:rPr lang="en-US" altLang="pt-PT" sz="2400" dirty="0" smtClean="0"/>
              <a:t> forma de </a:t>
            </a:r>
            <a:r>
              <a:rPr lang="en-US" altLang="pt-PT" sz="2400" dirty="0" err="1" smtClean="0"/>
              <a:t>glicogénio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sendo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preciso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transporte</a:t>
            </a:r>
            <a:r>
              <a:rPr lang="en-US" altLang="pt-PT" sz="2400" dirty="0" smtClean="0"/>
              <a:t> </a:t>
            </a:r>
            <a:r>
              <a:rPr lang="en-US" altLang="pt-PT" sz="2400" dirty="0" err="1" smtClean="0"/>
              <a:t>ativo</a:t>
            </a:r>
            <a:r>
              <a:rPr lang="en-US" altLang="pt-PT" sz="2400" dirty="0" smtClean="0"/>
              <a:t> para mover a glucose 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Exemplo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2400" dirty="0" err="1" smtClean="0"/>
              <a:t>transporte</a:t>
            </a:r>
            <a:r>
              <a:rPr lang="en-US" sz="2400" dirty="0" smtClean="0"/>
              <a:t> de </a:t>
            </a:r>
            <a:r>
              <a:rPr lang="en-US" sz="2400" dirty="0" err="1" smtClean="0"/>
              <a:t>iões</a:t>
            </a:r>
            <a:r>
              <a:rPr lang="en-US" sz="2400" dirty="0" smtClean="0"/>
              <a:t> </a:t>
            </a:r>
            <a:r>
              <a:rPr lang="en-US" sz="2400" dirty="0" err="1" smtClean="0"/>
              <a:t>sódio</a:t>
            </a:r>
            <a:r>
              <a:rPr lang="en-US" sz="2400" dirty="0" smtClean="0"/>
              <a:t> e </a:t>
            </a:r>
            <a:r>
              <a:rPr lang="en-US" sz="2400" dirty="0" err="1" smtClean="0"/>
              <a:t>potássio</a:t>
            </a: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pt-P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"/>
            <a:ext cx="2033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bg1"/>
                </a:solidFill>
              </a:rPr>
              <a:t>CÉLULA PROCARIÓTICA</a:t>
            </a:r>
          </a:p>
        </p:txBody>
      </p:sp>
    </p:spTree>
    <p:extLst>
      <p:ext uri="{BB962C8B-B14F-4D97-AF65-F5344CB8AC3E}">
        <p14:creationId xmlns:p14="http://schemas.microsoft.com/office/powerpoint/2010/main" val="151271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6863" y="482600"/>
            <a:ext cx="8548687" cy="6258768"/>
            <a:chOff x="296863" y="482600"/>
            <a:chExt cx="8548687" cy="6258768"/>
          </a:xfrm>
        </p:grpSpPr>
        <p:pic>
          <p:nvPicPr>
            <p:cNvPr id="104449" name="Picture 50" descr="07_18SodiumPotassPump_6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3" y="527893"/>
              <a:ext cx="8548687" cy="621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2" name="Text Box 6"/>
            <p:cNvSpPr txBox="1">
              <a:spLocks noChangeArrowheads="1"/>
            </p:cNvSpPr>
            <p:nvPr/>
          </p:nvSpPr>
          <p:spPr bwMode="auto">
            <a:xfrm>
              <a:off x="2103438" y="694407"/>
              <a:ext cx="89217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dirty="0">
                  <a:latin typeface="Comic Sans MS" panose="030F0702030302020204" pitchFamily="66" charset="0"/>
                </a:rPr>
                <a:t>[Na</a:t>
              </a:r>
              <a:r>
                <a:rPr lang="en-US" altLang="pt-PT" sz="1000" baseline="30000" dirty="0">
                  <a:latin typeface="Comic Sans MS" panose="030F0702030302020204" pitchFamily="66" charset="0"/>
                  <a:sym typeface="Symbol" pitchFamily="18" charset="2"/>
                </a:rPr>
                <a:t></a:t>
              </a:r>
              <a:r>
                <a:rPr lang="en-US" altLang="pt-PT" sz="1000" dirty="0">
                  <a:latin typeface="Comic Sans MS" panose="030F0702030302020204" pitchFamily="66" charset="0"/>
                </a:rPr>
                <a:t>] alto</a:t>
              </a:r>
            </a:p>
          </p:txBody>
        </p:sp>
        <p:sp>
          <p:nvSpPr>
            <p:cNvPr id="104453" name="Text Box 7"/>
            <p:cNvSpPr txBox="1">
              <a:spLocks noChangeArrowheads="1"/>
            </p:cNvSpPr>
            <p:nvPr/>
          </p:nvSpPr>
          <p:spPr bwMode="auto">
            <a:xfrm>
              <a:off x="2103438" y="982439"/>
              <a:ext cx="71596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dirty="0">
                  <a:latin typeface="Comic Sans MS" panose="030F0702030302020204" pitchFamily="66" charset="0"/>
                </a:rPr>
                <a:t>[K</a:t>
              </a:r>
              <a:r>
                <a:rPr lang="en-US" altLang="pt-PT" sz="1000" baseline="30000" dirty="0">
                  <a:latin typeface="Comic Sans MS" panose="030F0702030302020204" pitchFamily="66" charset="0"/>
                  <a:sym typeface="Symbol" pitchFamily="18" charset="2"/>
                </a:rPr>
                <a:t></a:t>
              </a:r>
              <a:r>
                <a:rPr lang="en-US" altLang="pt-PT" sz="1000" dirty="0">
                  <a:latin typeface="Comic Sans MS" panose="030F0702030302020204" pitchFamily="66" charset="0"/>
                </a:rPr>
                <a:t>] </a:t>
              </a:r>
              <a:r>
                <a:rPr lang="en-US" altLang="pt-PT" sz="1000" dirty="0" err="1">
                  <a:latin typeface="Comic Sans MS" panose="030F0702030302020204" pitchFamily="66" charset="0"/>
                </a:rPr>
                <a:t>baixo</a:t>
              </a:r>
              <a:endParaRPr lang="en-US" altLang="pt-PT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04454" name="Text Box 8"/>
            <p:cNvSpPr txBox="1">
              <a:spLocks noChangeArrowheads="1"/>
            </p:cNvSpPr>
            <p:nvPr/>
          </p:nvSpPr>
          <p:spPr bwMode="auto">
            <a:xfrm>
              <a:off x="2051720" y="2566616"/>
              <a:ext cx="8921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dirty="0">
                  <a:latin typeface="Comic Sans MS" panose="030F0702030302020204" pitchFamily="66" charset="0"/>
                </a:rPr>
                <a:t>[Na</a:t>
              </a:r>
              <a:r>
                <a:rPr lang="en-US" altLang="pt-PT" sz="1000" baseline="30000" dirty="0">
                  <a:latin typeface="Comic Sans MS" panose="030F0702030302020204" pitchFamily="66" charset="0"/>
                  <a:sym typeface="Symbol" pitchFamily="18" charset="2"/>
                </a:rPr>
                <a:t></a:t>
              </a:r>
              <a:r>
                <a:rPr lang="en-US" altLang="pt-PT" sz="1000" dirty="0">
                  <a:latin typeface="Comic Sans MS" panose="030F0702030302020204" pitchFamily="66" charset="0"/>
                </a:rPr>
                <a:t>] </a:t>
              </a:r>
              <a:r>
                <a:rPr lang="en-US" altLang="pt-PT" sz="1000" dirty="0" err="1">
                  <a:latin typeface="Comic Sans MS" panose="030F0702030302020204" pitchFamily="66" charset="0"/>
                </a:rPr>
                <a:t>baixo</a:t>
              </a:r>
              <a:endParaRPr lang="en-US" altLang="pt-PT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04455" name="Text Box 9"/>
            <p:cNvSpPr txBox="1">
              <a:spLocks noChangeArrowheads="1"/>
            </p:cNvSpPr>
            <p:nvPr/>
          </p:nvSpPr>
          <p:spPr bwMode="auto">
            <a:xfrm>
              <a:off x="2051720" y="2769940"/>
              <a:ext cx="80327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 dirty="0"/>
                <a:t>[</a:t>
              </a:r>
              <a:r>
                <a:rPr lang="en-US" altLang="pt-PT" sz="1000" dirty="0">
                  <a:latin typeface="Comic Sans MS" panose="030F0702030302020204" pitchFamily="66" charset="0"/>
                </a:rPr>
                <a:t>K</a:t>
              </a:r>
              <a:r>
                <a:rPr lang="en-US" altLang="pt-PT" sz="1000" baseline="30000" dirty="0">
                  <a:latin typeface="Comic Sans MS" panose="030F0702030302020204" pitchFamily="66" charset="0"/>
                  <a:sym typeface="Symbol" pitchFamily="18" charset="2"/>
                </a:rPr>
                <a:t></a:t>
              </a:r>
              <a:r>
                <a:rPr lang="en-US" altLang="pt-PT" sz="1000" dirty="0">
                  <a:latin typeface="Comic Sans MS" panose="030F0702030302020204" pitchFamily="66" charset="0"/>
                </a:rPr>
                <a:t>] alto</a:t>
              </a:r>
            </a:p>
          </p:txBody>
        </p:sp>
        <p:sp>
          <p:nvSpPr>
            <p:cNvPr id="104456" name="Text Box 10"/>
            <p:cNvSpPr txBox="1">
              <a:spLocks noChangeArrowheads="1"/>
            </p:cNvSpPr>
            <p:nvPr/>
          </p:nvSpPr>
          <p:spPr bwMode="auto">
            <a:xfrm>
              <a:off x="354013" y="2416175"/>
              <a:ext cx="1131887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dirty="0" err="1">
                  <a:latin typeface="Comic Sans MS" panose="030F0702030302020204" pitchFamily="66" charset="0"/>
                </a:rPr>
                <a:t>citoplasma</a:t>
              </a:r>
              <a:endParaRPr lang="en-US" altLang="pt-PT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04457" name="Text Box 11"/>
            <p:cNvSpPr txBox="1">
              <a:spLocks noChangeArrowheads="1"/>
            </p:cNvSpPr>
            <p:nvPr/>
          </p:nvSpPr>
          <p:spPr bwMode="auto">
            <a:xfrm>
              <a:off x="1401763" y="1160463"/>
              <a:ext cx="3254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58" name="Text Box 12"/>
            <p:cNvSpPr txBox="1">
              <a:spLocks noChangeArrowheads="1"/>
            </p:cNvSpPr>
            <p:nvPr/>
          </p:nvSpPr>
          <p:spPr bwMode="auto">
            <a:xfrm>
              <a:off x="1366838" y="1576388"/>
              <a:ext cx="3254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59" name="Text Box 13"/>
            <p:cNvSpPr txBox="1">
              <a:spLocks noChangeArrowheads="1"/>
            </p:cNvSpPr>
            <p:nvPr/>
          </p:nvSpPr>
          <p:spPr bwMode="auto">
            <a:xfrm>
              <a:off x="1541463" y="2493963"/>
              <a:ext cx="325437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grpSp>
          <p:nvGrpSpPr>
            <p:cNvPr id="104460" name="Group 16"/>
            <p:cNvGrpSpPr>
              <a:grpSpLocks/>
            </p:cNvGrpSpPr>
            <p:nvPr/>
          </p:nvGrpSpPr>
          <p:grpSpPr bwMode="auto">
            <a:xfrm>
              <a:off x="417513" y="2641600"/>
              <a:ext cx="246062" cy="230188"/>
              <a:chOff x="262" y="1854"/>
              <a:chExt cx="155" cy="145"/>
            </a:xfrm>
          </p:grpSpPr>
          <p:sp>
            <p:nvSpPr>
              <p:cNvPr id="104494" name="Oval 15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95" name="Text Box 14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04461" name="Group 17"/>
            <p:cNvGrpSpPr>
              <a:grpSpLocks/>
            </p:cNvGrpSpPr>
            <p:nvPr/>
          </p:nvGrpSpPr>
          <p:grpSpPr bwMode="auto">
            <a:xfrm>
              <a:off x="3286125" y="2644775"/>
              <a:ext cx="246063" cy="230188"/>
              <a:chOff x="262" y="1854"/>
              <a:chExt cx="155" cy="145"/>
            </a:xfrm>
          </p:grpSpPr>
          <p:sp>
            <p:nvSpPr>
              <p:cNvPr id="104492" name="Oval 18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93" name="Text Box 19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4462" name="Group 20"/>
            <p:cNvGrpSpPr>
              <a:grpSpLocks/>
            </p:cNvGrpSpPr>
            <p:nvPr/>
          </p:nvGrpSpPr>
          <p:grpSpPr bwMode="auto">
            <a:xfrm>
              <a:off x="6165850" y="2655888"/>
              <a:ext cx="246063" cy="230187"/>
              <a:chOff x="262" y="1854"/>
              <a:chExt cx="155" cy="145"/>
            </a:xfrm>
          </p:grpSpPr>
          <p:sp>
            <p:nvSpPr>
              <p:cNvPr id="104490" name="Oval 21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91" name="Text Box 22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04463" name="Group 23"/>
            <p:cNvGrpSpPr>
              <a:grpSpLocks/>
            </p:cNvGrpSpPr>
            <p:nvPr/>
          </p:nvGrpSpPr>
          <p:grpSpPr bwMode="auto">
            <a:xfrm>
              <a:off x="6165850" y="6075363"/>
              <a:ext cx="246063" cy="230187"/>
              <a:chOff x="262" y="1854"/>
              <a:chExt cx="155" cy="145"/>
            </a:xfrm>
          </p:grpSpPr>
          <p:sp>
            <p:nvSpPr>
              <p:cNvPr id="104488" name="Oval 24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89" name="Text Box 25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04464" name="Group 26"/>
            <p:cNvGrpSpPr>
              <a:grpSpLocks/>
            </p:cNvGrpSpPr>
            <p:nvPr/>
          </p:nvGrpSpPr>
          <p:grpSpPr bwMode="auto">
            <a:xfrm>
              <a:off x="3298825" y="6075363"/>
              <a:ext cx="246063" cy="230187"/>
              <a:chOff x="262" y="1854"/>
              <a:chExt cx="155" cy="145"/>
            </a:xfrm>
          </p:grpSpPr>
          <p:sp>
            <p:nvSpPr>
              <p:cNvPr id="104486" name="Oval 27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87" name="Text Box 28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04465" name="Group 29"/>
            <p:cNvGrpSpPr>
              <a:grpSpLocks/>
            </p:cNvGrpSpPr>
            <p:nvPr/>
          </p:nvGrpSpPr>
          <p:grpSpPr bwMode="auto">
            <a:xfrm>
              <a:off x="419100" y="6075363"/>
              <a:ext cx="246063" cy="230187"/>
              <a:chOff x="262" y="1854"/>
              <a:chExt cx="155" cy="145"/>
            </a:xfrm>
          </p:grpSpPr>
          <p:sp>
            <p:nvSpPr>
              <p:cNvPr id="104484" name="Oval 30"/>
              <p:cNvSpPr>
                <a:spLocks noChangeArrowheads="1"/>
              </p:cNvSpPr>
              <p:nvPr/>
            </p:nvSpPr>
            <p:spPr bwMode="auto">
              <a:xfrm>
                <a:off x="262" y="1854"/>
                <a:ext cx="133" cy="132"/>
              </a:xfrm>
              <a:prstGeom prst="ellipse">
                <a:avLst/>
              </a:prstGeom>
              <a:solidFill>
                <a:srgbClr val="039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pPr algn="ctr"/>
                <a:endParaRPr lang="pt-PT" altLang="pt-PT" sz="1000">
                  <a:solidFill>
                    <a:srgbClr val="0099B3"/>
                  </a:solidFill>
                  <a:latin typeface="Times" pitchFamily="-84" charset="0"/>
                </a:endParaRPr>
              </a:p>
            </p:txBody>
          </p:sp>
          <p:sp>
            <p:nvSpPr>
              <p:cNvPr id="104485" name="Text Box 31"/>
              <p:cNvSpPr txBox="1">
                <a:spLocks noChangeArrowheads="1"/>
              </p:cNvSpPr>
              <p:nvPr/>
            </p:nvSpPr>
            <p:spPr bwMode="auto">
              <a:xfrm>
                <a:off x="291" y="1856"/>
                <a:ext cx="12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-84" charset="-128"/>
                  </a:defRPr>
                </a:lvl9pPr>
              </a:lstStyle>
              <a:p>
                <a:r>
                  <a:rPr lang="en-US" altLang="pt-PT" sz="100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sp>
          <p:nvSpPr>
            <p:cNvPr id="104466" name="Text Box 32"/>
            <p:cNvSpPr txBox="1">
              <a:spLocks noChangeArrowheads="1"/>
            </p:cNvSpPr>
            <p:nvPr/>
          </p:nvSpPr>
          <p:spPr bwMode="auto">
            <a:xfrm>
              <a:off x="4283075" y="1123950"/>
              <a:ext cx="3254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67" name="Text Box 33"/>
            <p:cNvSpPr txBox="1">
              <a:spLocks noChangeArrowheads="1"/>
            </p:cNvSpPr>
            <p:nvPr/>
          </p:nvSpPr>
          <p:spPr bwMode="auto">
            <a:xfrm>
              <a:off x="4206875" y="1527175"/>
              <a:ext cx="3254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68" name="Text Box 34"/>
            <p:cNvSpPr txBox="1">
              <a:spLocks noChangeArrowheads="1"/>
            </p:cNvSpPr>
            <p:nvPr/>
          </p:nvSpPr>
          <p:spPr bwMode="auto">
            <a:xfrm>
              <a:off x="4168775" y="1928813"/>
              <a:ext cx="325438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69" name="Text Box 35"/>
            <p:cNvSpPr txBox="1">
              <a:spLocks noChangeArrowheads="1"/>
            </p:cNvSpPr>
            <p:nvPr/>
          </p:nvSpPr>
          <p:spPr bwMode="auto">
            <a:xfrm>
              <a:off x="7891463" y="482600"/>
              <a:ext cx="32543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0" name="Text Box 36"/>
            <p:cNvSpPr txBox="1">
              <a:spLocks noChangeArrowheads="1"/>
            </p:cNvSpPr>
            <p:nvPr/>
          </p:nvSpPr>
          <p:spPr bwMode="auto">
            <a:xfrm>
              <a:off x="7451725" y="671513"/>
              <a:ext cx="325438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1" name="Text Box 37"/>
            <p:cNvSpPr txBox="1">
              <a:spLocks noChangeArrowheads="1"/>
            </p:cNvSpPr>
            <p:nvPr/>
          </p:nvSpPr>
          <p:spPr bwMode="auto">
            <a:xfrm>
              <a:off x="7362825" y="1149350"/>
              <a:ext cx="3254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Na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2" name="Text Box 38"/>
            <p:cNvSpPr txBox="1">
              <a:spLocks noChangeArrowheads="1"/>
            </p:cNvSpPr>
            <p:nvPr/>
          </p:nvSpPr>
          <p:spPr bwMode="auto">
            <a:xfrm>
              <a:off x="1604963" y="5487988"/>
              <a:ext cx="200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3" name="Text Box 39"/>
            <p:cNvSpPr txBox="1">
              <a:spLocks noChangeArrowheads="1"/>
            </p:cNvSpPr>
            <p:nvPr/>
          </p:nvSpPr>
          <p:spPr bwMode="auto">
            <a:xfrm>
              <a:off x="1530350" y="6067425"/>
              <a:ext cx="200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4" name="Text Box 40"/>
            <p:cNvSpPr txBox="1">
              <a:spLocks noChangeArrowheads="1"/>
            </p:cNvSpPr>
            <p:nvPr/>
          </p:nvSpPr>
          <p:spPr bwMode="auto">
            <a:xfrm>
              <a:off x="4624388" y="4822825"/>
              <a:ext cx="200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5" name="Text Box 41"/>
            <p:cNvSpPr txBox="1">
              <a:spLocks noChangeArrowheads="1"/>
            </p:cNvSpPr>
            <p:nvPr/>
          </p:nvSpPr>
          <p:spPr bwMode="auto">
            <a:xfrm>
              <a:off x="4724400" y="5313363"/>
              <a:ext cx="200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6" name="Text Box 42"/>
            <p:cNvSpPr txBox="1">
              <a:spLocks noChangeArrowheads="1"/>
            </p:cNvSpPr>
            <p:nvPr/>
          </p:nvSpPr>
          <p:spPr bwMode="auto">
            <a:xfrm>
              <a:off x="7453313" y="4130675"/>
              <a:ext cx="200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7" name="Text Box 43"/>
            <p:cNvSpPr txBox="1">
              <a:spLocks noChangeArrowheads="1"/>
            </p:cNvSpPr>
            <p:nvPr/>
          </p:nvSpPr>
          <p:spPr bwMode="auto">
            <a:xfrm>
              <a:off x="7504113" y="5175250"/>
              <a:ext cx="200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K</a:t>
              </a:r>
              <a:r>
                <a:rPr lang="en-US" altLang="pt-PT" sz="1000" b="1" baseline="30000">
                  <a:sym typeface="Symbol" pitchFamily="18" charset="2"/>
                </a:rPr>
                <a:t></a:t>
              </a:r>
              <a:endParaRPr lang="en-US" altLang="pt-PT" sz="1000" b="1"/>
            </a:p>
          </p:txBody>
        </p:sp>
        <p:sp>
          <p:nvSpPr>
            <p:cNvPr id="104478" name="Text Box 44"/>
            <p:cNvSpPr txBox="1">
              <a:spLocks noChangeArrowheads="1"/>
            </p:cNvSpPr>
            <p:nvPr/>
          </p:nvSpPr>
          <p:spPr bwMode="auto">
            <a:xfrm>
              <a:off x="4900613" y="2433638"/>
              <a:ext cx="200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P</a:t>
              </a:r>
            </a:p>
          </p:txBody>
        </p:sp>
        <p:sp>
          <p:nvSpPr>
            <p:cNvPr id="104479" name="Text Box 45"/>
            <p:cNvSpPr txBox="1">
              <a:spLocks noChangeArrowheads="1"/>
            </p:cNvSpPr>
            <p:nvPr/>
          </p:nvSpPr>
          <p:spPr bwMode="auto">
            <a:xfrm>
              <a:off x="7754938" y="2533650"/>
              <a:ext cx="2000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P</a:t>
              </a:r>
            </a:p>
          </p:txBody>
        </p:sp>
        <p:sp>
          <p:nvSpPr>
            <p:cNvPr id="104480" name="Text Box 46"/>
            <p:cNvSpPr txBox="1">
              <a:spLocks noChangeArrowheads="1"/>
            </p:cNvSpPr>
            <p:nvPr/>
          </p:nvSpPr>
          <p:spPr bwMode="auto">
            <a:xfrm>
              <a:off x="7881938" y="5929313"/>
              <a:ext cx="200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P</a:t>
              </a:r>
            </a:p>
          </p:txBody>
        </p:sp>
        <p:sp>
          <p:nvSpPr>
            <p:cNvPr id="104481" name="Text Box 47"/>
            <p:cNvSpPr txBox="1">
              <a:spLocks noChangeArrowheads="1"/>
            </p:cNvSpPr>
            <p:nvPr/>
          </p:nvSpPr>
          <p:spPr bwMode="auto">
            <a:xfrm>
              <a:off x="8475663" y="6107113"/>
              <a:ext cx="2000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P </a:t>
              </a:r>
              <a:r>
                <a:rPr lang="en-US" altLang="pt-PT" sz="1000" b="1" baseline="-25000"/>
                <a:t>i</a:t>
              </a:r>
              <a:endParaRPr lang="en-US" altLang="pt-PT" sz="1000" b="1"/>
            </a:p>
          </p:txBody>
        </p:sp>
        <p:sp>
          <p:nvSpPr>
            <p:cNvPr id="104482" name="Text Box 48"/>
            <p:cNvSpPr txBox="1">
              <a:spLocks noChangeArrowheads="1"/>
            </p:cNvSpPr>
            <p:nvPr/>
          </p:nvSpPr>
          <p:spPr bwMode="auto">
            <a:xfrm>
              <a:off x="5419725" y="2320925"/>
              <a:ext cx="3635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ATP</a:t>
              </a:r>
            </a:p>
          </p:txBody>
        </p:sp>
        <p:sp>
          <p:nvSpPr>
            <p:cNvPr id="104483" name="Text Box 49"/>
            <p:cNvSpPr txBox="1">
              <a:spLocks noChangeArrowheads="1"/>
            </p:cNvSpPr>
            <p:nvPr/>
          </p:nvSpPr>
          <p:spPr bwMode="auto">
            <a:xfrm>
              <a:off x="4929188" y="2698750"/>
              <a:ext cx="38735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r>
                <a:rPr lang="en-US" altLang="pt-PT" sz="1000" b="1"/>
                <a:t>ADP</a:t>
              </a:r>
            </a:p>
          </p:txBody>
        </p: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>
              <a:off x="374998" y="645319"/>
              <a:ext cx="2036762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PT" sz="1000" dirty="0" err="1" smtClean="0">
                  <a:latin typeface="Comic Sans MS" panose="030F0702030302020204" pitchFamily="66" charset="0"/>
                </a:rPr>
                <a:t>Fluído</a:t>
              </a:r>
              <a:r>
                <a:rPr lang="en-US" altLang="pt-PT" sz="1000" dirty="0" smtClean="0">
                  <a:latin typeface="Comic Sans MS" panose="030F0702030302020204" pitchFamily="66" charset="0"/>
                </a:rPr>
                <a:t> </a:t>
              </a:r>
              <a:r>
                <a:rPr lang="en-US" altLang="pt-PT" sz="1000" dirty="0" err="1" smtClean="0">
                  <a:latin typeface="Comic Sans MS" panose="030F0702030302020204" pitchFamily="66" charset="0"/>
                </a:rPr>
                <a:t>extracelular</a:t>
              </a:r>
              <a:endParaRPr lang="en-US" altLang="pt-PT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 flipH="1">
              <a:off x="3482975" y="2112963"/>
              <a:ext cx="388938" cy="212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 sz="1000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 flipH="1">
              <a:off x="4300538" y="2489200"/>
              <a:ext cx="414337" cy="163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PT" sz="1000"/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000" y="51510"/>
            <a:ext cx="917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Transporte Activo de iões sódio e </a:t>
            </a:r>
            <a:r>
              <a:rPr lang="pt-P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potássio contra gradiente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7" name="TextBox 11"/>
          <p:cNvSpPr txBox="1">
            <a:spLocks noChangeArrowheads="1"/>
          </p:cNvSpPr>
          <p:nvPr/>
        </p:nvSpPr>
        <p:spPr bwMode="auto">
          <a:xfrm>
            <a:off x="2195736" y="3357611"/>
            <a:ext cx="47525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·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500" dirty="0"/>
              <a:t>3 Na</a:t>
            </a:r>
            <a:r>
              <a:rPr lang="pt-PT" altLang="pt-PT" sz="1500" baseline="30000" dirty="0"/>
              <a:t>+</a:t>
            </a:r>
            <a:r>
              <a:rPr lang="pt-PT" altLang="pt-PT" sz="1500" dirty="0"/>
              <a:t> e 1 ATP podem ligar-se à proteína carregadora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5494" y="634694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/>
              <a:t>http://highered.mheducation.com/sites/0072495855/student_view0/chapter2/animation__how_the_sodium_potassium_pump_works.html</a:t>
            </a:r>
          </a:p>
        </p:txBody>
      </p:sp>
    </p:spTree>
    <p:extLst>
      <p:ext uri="{BB962C8B-B14F-4D97-AF65-F5344CB8AC3E}">
        <p14:creationId xmlns:p14="http://schemas.microsoft.com/office/powerpoint/2010/main" val="13437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58775" y="711845"/>
            <a:ext cx="84248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Eicosanóides</a:t>
            </a:r>
            <a:r>
              <a:rPr lang="pt-PT" dirty="0" smtClean="0"/>
              <a:t> </a:t>
            </a:r>
            <a:r>
              <a:rPr lang="pt-PT" dirty="0"/>
              <a:t>[</a:t>
            </a:r>
            <a:r>
              <a:rPr lang="pt-PT" i="1" dirty="0" err="1"/>
              <a:t>eicosa</a:t>
            </a:r>
            <a:r>
              <a:rPr lang="pt-PT" i="1" dirty="0"/>
              <a:t> </a:t>
            </a:r>
            <a:r>
              <a:rPr lang="pt-PT" dirty="0"/>
              <a:t>(20 átomos de carbono)+ </a:t>
            </a:r>
            <a:r>
              <a:rPr lang="pt-PT" i="1" dirty="0"/>
              <a:t>ene </a:t>
            </a:r>
            <a:r>
              <a:rPr lang="pt-PT" dirty="0"/>
              <a:t>(dupla ligação)]: “hormonas locais” (“</a:t>
            </a:r>
            <a:r>
              <a:rPr lang="pt-PT" i="1" dirty="0" err="1"/>
              <a:t>paracrine</a:t>
            </a:r>
            <a:r>
              <a:rPr lang="pt-PT" i="1" dirty="0"/>
              <a:t> </a:t>
            </a:r>
            <a:r>
              <a:rPr lang="pt-PT" i="1" dirty="0" err="1"/>
              <a:t>hormones</a:t>
            </a:r>
            <a:r>
              <a:rPr lang="pt-PT" dirty="0"/>
              <a:t>”) que apenas actuam nas células perto de onde foram </a:t>
            </a:r>
            <a:r>
              <a:rPr lang="pt-PT" dirty="0" smtClean="0"/>
              <a:t>sintetizadas</a:t>
            </a:r>
            <a:r>
              <a:rPr lang="pt-PT" dirty="0"/>
              <a:t>: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653979" y="59730"/>
            <a:ext cx="59170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LÍPIDOS NÃO SAPONIFICÁVEIS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808038" y="2700263"/>
            <a:ext cx="28273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dirty="0"/>
              <a:t>Prostaglandinas</a:t>
            </a:r>
          </a:p>
          <a:p>
            <a:pPr eaLnBrk="1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dirty="0" err="1"/>
              <a:t>Tromboxanos</a:t>
            </a:r>
            <a:endParaRPr lang="pt-PT" dirty="0"/>
          </a:p>
          <a:p>
            <a:pPr eaLnBrk="1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pt-PT" dirty="0" err="1"/>
              <a:t>Leucotrienos</a:t>
            </a:r>
            <a:endParaRPr lang="en-US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58775" y="4240237"/>
            <a:ext cx="84613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Hormonas-</a:t>
            </a: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/>
              <a:t>mensageiros químicos secretados por certos tecidos e libertados no sangue ou fluido intersticial, que servem para regular a actividade de outras células ou tecidos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268760"/>
            <a:ext cx="8707438" cy="55721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Características gerais</a:t>
            </a:r>
          </a:p>
          <a:p>
            <a:pPr lvl="1"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Substâncias com 20 átomos de carbono </a:t>
            </a:r>
          </a:p>
          <a:p>
            <a:pPr lvl="1"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Compostos potentes – desencadeiam ampla faixa de respostas </a:t>
            </a:r>
            <a:r>
              <a:rPr lang="pt-BR" sz="2600" dirty="0">
                <a:latin typeface="Comic Sans MS" pitchFamily="66" charset="0"/>
              </a:rPr>
              <a:t>f</a:t>
            </a:r>
            <a:r>
              <a:rPr lang="pt-BR" sz="2600" dirty="0" smtClean="0">
                <a:latin typeface="Comic Sans MS" pitchFamily="66" charset="0"/>
              </a:rPr>
              <a:t>isiológicas;</a:t>
            </a:r>
          </a:p>
          <a:p>
            <a:pPr lvl="1"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Meia – vida extremamente curta (produção em pequenas quantidades);</a:t>
            </a:r>
          </a:p>
          <a:p>
            <a:pPr lvl="1"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São hormonas locais;</a:t>
            </a:r>
          </a:p>
          <a:p>
            <a:pPr lvl="1" eaLnBrk="1" hangingPunct="1">
              <a:lnSpc>
                <a:spcPct val="120000"/>
              </a:lnSpc>
            </a:pPr>
            <a:r>
              <a:rPr lang="pt-BR" sz="2600" dirty="0" smtClean="0">
                <a:latin typeface="Comic Sans MS" pitchFamily="66" charset="0"/>
              </a:rPr>
              <a:t>São produzidas pela maioria das células, excepto hemácias.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948" y="332656"/>
            <a:ext cx="3023220" cy="954088"/>
          </a:xfrm>
        </p:spPr>
        <p:txBody>
          <a:bodyPr/>
          <a:lstStyle/>
          <a:p>
            <a:pPr eaLnBrk="1" hangingPunct="1">
              <a:defRPr/>
            </a:pPr>
            <a:r>
              <a:rPr lang="pt-BR" sz="2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E</a:t>
            </a:r>
            <a:r>
              <a:rPr lang="pt-BR" sz="2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ICOSANÓIDES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3340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Principais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 classes dos </a:t>
            </a: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eicosanóides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Precursores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eicosanóides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PT" sz="2800" dirty="0" smtClean="0">
                <a:latin typeface="Comic Sans MS" panose="030F0702030302020204" pitchFamily="66" charset="0"/>
                <a:cs typeface="Arial" pitchFamily="34" charset="0"/>
              </a:rPr>
              <a:t>Principais vias de síntese de </a:t>
            </a:r>
            <a:r>
              <a:rPr lang="pt-PT" sz="2800" dirty="0" err="1" smtClean="0">
                <a:latin typeface="Comic Sans MS" panose="030F0702030302020204" pitchFamily="66" charset="0"/>
                <a:cs typeface="Arial" pitchFamily="34" charset="0"/>
              </a:rPr>
              <a:t>eicosanóides</a:t>
            </a:r>
            <a:r>
              <a:rPr lang="pt-PT" sz="2800" dirty="0" smtClean="0">
                <a:latin typeface="Comic Sans MS" panose="030F0702030302020204" pitchFamily="66" charset="0"/>
                <a:cs typeface="Arial" pitchFamily="34" charset="0"/>
              </a:rPr>
              <a:t> (</a:t>
            </a:r>
            <a:r>
              <a:rPr lang="pt-PT" sz="2800" dirty="0" err="1" smtClean="0">
                <a:latin typeface="Comic Sans MS" panose="030F0702030302020204" pitchFamily="66" charset="0"/>
                <a:cs typeface="Arial" pitchFamily="34" charset="0"/>
              </a:rPr>
              <a:t>cicloxigenase</a:t>
            </a:r>
            <a:r>
              <a:rPr lang="pt-PT" sz="2800" dirty="0" smtClean="0">
                <a:latin typeface="Comic Sans MS" panose="030F0702030302020204" pitchFamily="66" charset="0"/>
                <a:cs typeface="Arial" pitchFamily="34" charset="0"/>
              </a:rPr>
              <a:t> e </a:t>
            </a:r>
            <a:r>
              <a:rPr lang="pt-PT" sz="2800" dirty="0" err="1" smtClean="0">
                <a:latin typeface="Comic Sans MS" panose="030F0702030302020204" pitchFamily="66" charset="0"/>
                <a:cs typeface="Arial" pitchFamily="34" charset="0"/>
              </a:rPr>
              <a:t>lipoxigenase</a:t>
            </a:r>
            <a:r>
              <a:rPr lang="pt-PT" sz="2800" dirty="0" smtClean="0">
                <a:latin typeface="Comic Sans MS" panose="030F0702030302020204" pitchFamily="66" charset="0"/>
                <a:cs typeface="Arial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Funções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importantes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Comic Sans MS" panose="030F0702030302020204" pitchFamily="66" charset="0"/>
                <a:cs typeface="Arial" pitchFamily="34" charset="0"/>
              </a:rPr>
              <a:t>eicosanóides</a:t>
            </a:r>
            <a:r>
              <a:rPr lang="en-US" sz="2800" dirty="0" smtClean="0">
                <a:latin typeface="Comic Sans MS" panose="030F0702030302020204" pitchFamily="66" charset="0"/>
                <a:cs typeface="Arial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PT" sz="2800" dirty="0" smtClean="0">
                <a:latin typeface="Comic Sans MS" panose="030F0702030302020204" pitchFamily="66" charset="0"/>
                <a:cs typeface="Arial" pitchFamily="34" charset="0"/>
              </a:rPr>
              <a:t>Importância dos inibidores da síntese de </a:t>
            </a:r>
            <a:r>
              <a:rPr lang="pt-PT" sz="2800" dirty="0" err="1" smtClean="0">
                <a:latin typeface="Comic Sans MS" panose="030F0702030302020204" pitchFamily="66" charset="0"/>
                <a:cs typeface="Arial" pitchFamily="34" charset="0"/>
              </a:rPr>
              <a:t>eicosanóides</a:t>
            </a:r>
            <a:endParaRPr lang="en-US" sz="2800" dirty="0">
              <a:effectLst>
                <a:reflection blurRad="6350" stA="60000" endA="900" endPos="60000" dist="29997" dir="5400000" sy="-100000" algn="bl" rotWithShape="0"/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1898"/>
            <a:ext cx="7772400" cy="954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EICOSANÓIDES- tópicos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36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50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26642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Prostaglandinas</a:t>
            </a:r>
            <a:endParaRPr lang="en-US" altLang="pt-PT" sz="2800" dirty="0" smtClean="0"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Tromboxanos</a:t>
            </a:r>
            <a:endParaRPr lang="en-US" altLang="pt-PT" sz="2800" dirty="0" smtClean="0"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Prostaciclinas</a:t>
            </a:r>
            <a:endParaRPr lang="en-US" altLang="pt-PT" sz="2800" dirty="0" smtClean="0"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Leucotrienos</a:t>
            </a:r>
            <a:endParaRPr lang="en-US" altLang="pt-PT" sz="2800" dirty="0" smtClean="0"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lang="en-US" altLang="pt-PT" sz="2800" dirty="0" smtClean="0">
                <a:latin typeface="Comic Sans MS" panose="030F0702030302020204" pitchFamily="66" charset="0"/>
                <a:cs typeface="Arial" charset="0"/>
              </a:rPr>
              <a:t>HETES</a:t>
            </a:r>
            <a:r>
              <a:rPr lang="en-US" altLang="pt-PT" sz="2800" dirty="0">
                <a:latin typeface="Comic Sans MS" panose="030F0702030302020204" pitchFamily="66" charset="0"/>
                <a:cs typeface="Arial" charset="0"/>
              </a:rPr>
              <a:t> (</a:t>
            </a:r>
            <a:r>
              <a:rPr lang="pt-PT" altLang="pt-PT" sz="2800" dirty="0">
                <a:latin typeface="Comic Sans MS" panose="030F0702030302020204" pitchFamily="66" charset="0"/>
                <a:cs typeface="Arial" charset="0"/>
              </a:rPr>
              <a:t>á</a:t>
            </a:r>
            <a:r>
              <a:rPr lang="pt-PT" sz="2800" dirty="0">
                <a:latin typeface="Comic Sans MS" panose="030F0702030302020204" pitchFamily="66" charset="0"/>
                <a:cs typeface="Arial" charset="0"/>
              </a:rPr>
              <a:t>cid</a:t>
            </a:r>
            <a:r>
              <a:rPr lang="en-US" sz="2800" dirty="0" err="1" smtClean="0">
                <a:latin typeface="Comic Sans MS" panose="030F0702030302020204" pitchFamily="66" charset="0"/>
                <a:cs typeface="Arial" charset="0"/>
              </a:rPr>
              <a:t>os</a:t>
            </a:r>
            <a:r>
              <a:rPr lang="en-US" sz="28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pt-PT" sz="2800" dirty="0" err="1" smtClean="0">
                <a:latin typeface="Comic Sans MS" panose="030F0702030302020204" pitchFamily="66" charset="0"/>
                <a:cs typeface="Arial" charset="0"/>
              </a:rPr>
              <a:t>monohidroxieicosatetraenóicos</a:t>
            </a:r>
            <a:r>
              <a:rPr lang="pt-PT" sz="2800" dirty="0" smtClean="0">
                <a:latin typeface="Comic Sans MS" panose="030F0702030302020204" pitchFamily="66" charset="0"/>
                <a:cs typeface="Arial" charset="0"/>
              </a:rPr>
              <a:t>)</a:t>
            </a:r>
            <a:endParaRPr lang="en-US" altLang="pt-PT" sz="2800" dirty="0">
              <a:latin typeface="Comic Sans MS" panose="030F0702030302020204" pitchFamily="66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pt-PT" sz="2800" dirty="0" smtClean="0">
              <a:solidFill>
                <a:srgbClr val="000099"/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548680"/>
            <a:ext cx="8348464" cy="954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PRINCIPAIS CLASSES DE EICOSANÓIDES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26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tructural formula of arachidonic acid">
            <a:hlinkClick r:id="rId3" tooltip="Structural formula of arachidonic aci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6165"/>
            <a:ext cx="2880320" cy="25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m para Eicosatrienoic aci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2472" name="Picture 8" descr="EPAnumber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2" y="5373216"/>
            <a:ext cx="659606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-1714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PRECURSORES DE </a:t>
            </a:r>
            <a:r>
              <a:rPr lang="pt-BR" sz="28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EICOSANÓIDES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850036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endParaRPr lang="en-US" altLang="pt-PT" sz="2400" dirty="0">
              <a:cs typeface="Arial" charset="0"/>
            </a:endParaRPr>
          </a:p>
          <a:p>
            <a:pPr eaLnBrk="1" hangingPunct="1"/>
            <a:r>
              <a:rPr lang="en-US" altLang="pt-PT" sz="2800" dirty="0" err="1">
                <a:cs typeface="Arial" charset="0"/>
              </a:rPr>
              <a:t>Ácido</a:t>
            </a:r>
            <a:r>
              <a:rPr lang="en-US" altLang="pt-PT" sz="2800" dirty="0">
                <a:cs typeface="Arial" charset="0"/>
              </a:rPr>
              <a:t> </a:t>
            </a:r>
            <a:r>
              <a:rPr lang="en-US" altLang="pt-PT" sz="2800" dirty="0" err="1">
                <a:cs typeface="Arial" charset="0"/>
              </a:rPr>
              <a:t>araquidónico</a:t>
            </a:r>
            <a:r>
              <a:rPr lang="en-US" altLang="pt-PT" sz="2800" dirty="0">
                <a:cs typeface="Arial" charset="0"/>
              </a:rPr>
              <a:t> (</a:t>
            </a:r>
            <a:r>
              <a:rPr lang="el-GR" altLang="pt-PT" sz="2800" dirty="0">
                <a:cs typeface="Arial" charset="0"/>
              </a:rPr>
              <a:t>ω</a:t>
            </a:r>
            <a:r>
              <a:rPr lang="en-US" altLang="pt-PT" sz="2800" dirty="0">
                <a:cs typeface="Arial" charset="0"/>
              </a:rPr>
              <a:t>6)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776" y="27089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pt-PT" sz="2800" dirty="0" err="1">
                <a:cs typeface="Arial" charset="0"/>
              </a:rPr>
              <a:t>Ácido</a:t>
            </a:r>
            <a:r>
              <a:rPr lang="en-US" altLang="pt-PT" sz="2800" dirty="0">
                <a:cs typeface="Arial" charset="0"/>
              </a:rPr>
              <a:t> </a:t>
            </a:r>
            <a:r>
              <a:rPr lang="en-US" altLang="pt-PT" sz="2800" dirty="0" err="1">
                <a:cs typeface="Arial" charset="0"/>
              </a:rPr>
              <a:t>eicosatrienóico</a:t>
            </a:r>
            <a:r>
              <a:rPr lang="en-US" altLang="pt-PT" sz="2800" dirty="0">
                <a:cs typeface="Arial" charset="0"/>
              </a:rPr>
              <a:t> (</a:t>
            </a:r>
            <a:r>
              <a:rPr lang="en-US" altLang="pt-PT" sz="2800" dirty="0" err="1">
                <a:cs typeface="Arial" charset="0"/>
              </a:rPr>
              <a:t>ácido</a:t>
            </a:r>
            <a:r>
              <a:rPr lang="en-US" altLang="pt-PT" sz="2800" dirty="0">
                <a:cs typeface="Arial" charset="0"/>
              </a:rPr>
              <a:t> </a:t>
            </a:r>
            <a:r>
              <a:rPr lang="en-US" altLang="pt-PT" sz="2800" dirty="0">
                <a:cs typeface="Arial" charset="0"/>
                <a:sym typeface="Symbol"/>
              </a:rPr>
              <a:t></a:t>
            </a:r>
            <a:r>
              <a:rPr lang="en-US" altLang="pt-PT" sz="2800" dirty="0">
                <a:cs typeface="Arial" charset="0"/>
              </a:rPr>
              <a:t>-</a:t>
            </a:r>
            <a:r>
              <a:rPr lang="en-US" altLang="pt-PT" sz="2800" dirty="0" err="1">
                <a:cs typeface="Arial" charset="0"/>
              </a:rPr>
              <a:t>linolénico</a:t>
            </a:r>
            <a:r>
              <a:rPr lang="en-US" altLang="pt-PT" sz="2800" dirty="0">
                <a:cs typeface="Arial" charset="0"/>
              </a:rPr>
              <a:t>, </a:t>
            </a:r>
            <a:r>
              <a:rPr lang="el-GR" altLang="pt-PT" sz="2800" dirty="0" smtClean="0">
                <a:cs typeface="Arial" charset="0"/>
              </a:rPr>
              <a:t>ω</a:t>
            </a:r>
            <a:r>
              <a:rPr lang="en-US" altLang="pt-PT" sz="2800" dirty="0">
                <a:cs typeface="Arial" charset="0"/>
              </a:rPr>
              <a:t>6</a:t>
            </a:r>
            <a:r>
              <a:rPr lang="en-US" altLang="pt-PT" sz="2800" dirty="0" smtClean="0">
                <a:cs typeface="Arial" charset="0"/>
              </a:rPr>
              <a:t>)</a:t>
            </a:r>
            <a:endParaRPr lang="en-US" altLang="pt-PT" sz="2800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356" y="4638327"/>
            <a:ext cx="5057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pt-PT" sz="2800" dirty="0" err="1">
                <a:cs typeface="Arial" charset="0"/>
              </a:rPr>
              <a:t>Ácido</a:t>
            </a:r>
            <a:r>
              <a:rPr lang="en-US" altLang="pt-PT" sz="2800" dirty="0">
                <a:cs typeface="Arial" charset="0"/>
              </a:rPr>
              <a:t> </a:t>
            </a:r>
            <a:r>
              <a:rPr lang="en-US" altLang="pt-PT" sz="2800" dirty="0" err="1" smtClean="0">
                <a:cs typeface="Arial" charset="0"/>
              </a:rPr>
              <a:t>eicosapentaenóico</a:t>
            </a:r>
            <a:r>
              <a:rPr lang="en-US" altLang="pt-PT" sz="2800" dirty="0" smtClean="0">
                <a:cs typeface="Arial" charset="0"/>
              </a:rPr>
              <a:t>, </a:t>
            </a:r>
            <a:r>
              <a:rPr lang="el-GR" altLang="pt-PT" sz="2800" dirty="0" smtClean="0">
                <a:cs typeface="Arial" charset="0"/>
              </a:rPr>
              <a:t>ω</a:t>
            </a:r>
            <a:r>
              <a:rPr lang="en-US" altLang="pt-PT" sz="2800" dirty="0" smtClean="0">
                <a:cs typeface="Arial" charset="0"/>
              </a:rPr>
              <a:t>3 </a:t>
            </a:r>
            <a:endParaRPr lang="pt-PT" sz="28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07127"/>
              </p:ext>
            </p:extLst>
          </p:nvPr>
        </p:nvGraphicFramePr>
        <p:xfrm>
          <a:off x="1043608" y="3717032"/>
          <a:ext cx="62785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CS ChemDraw Drawing" r:id="rId6" imgW="6278432" imgH="708355" progId="ChemDraw.Document.6.0">
                  <p:embed/>
                </p:oleObj>
              </mc:Choice>
              <mc:Fallback>
                <p:oleObj name="CS ChemDraw Drawing" r:id="rId6" imgW="6278432" imgH="708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717032"/>
                        <a:ext cx="627856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06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537320" y="188640"/>
            <a:ext cx="6059016" cy="64807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pt-PT" dirty="0" err="1" smtClean="0">
                <a:latin typeface="Comic Sans MS" panose="030F0702030302020204" pitchFamily="66" charset="0"/>
                <a:cs typeface="Arial" charset="0"/>
              </a:rPr>
              <a:t>Ácido</a:t>
            </a:r>
            <a:r>
              <a:rPr lang="en-US" altLang="pt-PT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altLang="pt-PT" dirty="0" err="1" smtClean="0">
                <a:latin typeface="Comic Sans MS" panose="030F0702030302020204" pitchFamily="66" charset="0"/>
                <a:cs typeface="Arial" charset="0"/>
              </a:rPr>
              <a:t>linoleico</a:t>
            </a:r>
            <a:r>
              <a:rPr lang="en-US" altLang="pt-PT" dirty="0" smtClean="0">
                <a:latin typeface="Comic Sans MS" panose="030F0702030302020204" pitchFamily="66" charset="0"/>
                <a:cs typeface="Arial" charset="0"/>
              </a:rPr>
              <a:t> da </a:t>
            </a:r>
            <a:r>
              <a:rPr lang="en-US" altLang="pt-PT" dirty="0" err="1" smtClean="0">
                <a:latin typeface="Comic Sans MS" panose="030F0702030302020204" pitchFamily="66" charset="0"/>
                <a:cs typeface="Arial" charset="0"/>
              </a:rPr>
              <a:t>dieta</a:t>
            </a:r>
            <a:r>
              <a:rPr lang="en-US" altLang="pt-PT" dirty="0" smtClean="0">
                <a:latin typeface="Comic Sans MS" panose="030F0702030302020204" pitchFamily="66" charset="0"/>
                <a:cs typeface="Arial" charset="0"/>
              </a:rPr>
              <a:t> (C18:2 ∆</a:t>
            </a:r>
            <a:r>
              <a:rPr lang="en-US" altLang="pt-PT" baseline="30000" dirty="0" smtClean="0">
                <a:latin typeface="Comic Sans MS" panose="030F0702030302020204" pitchFamily="66" charset="0"/>
                <a:cs typeface="Arial" charset="0"/>
              </a:rPr>
              <a:t>9,12</a:t>
            </a:r>
            <a:r>
              <a:rPr lang="en-US" altLang="pt-PT" dirty="0" smtClean="0">
                <a:latin typeface="Comic Sans MS" panose="030F0702030302020204" pitchFamily="66" charset="0"/>
                <a:cs typeface="Arial" charset="0"/>
              </a:rPr>
              <a:t>)</a:t>
            </a:r>
            <a:endParaRPr lang="en-US" altLang="pt-PT" sz="2800" dirty="0" smtClean="0">
              <a:latin typeface="Comic Sans MS" panose="030F0702030302020204" pitchFamily="66" charset="0"/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8350" y="806575"/>
            <a:ext cx="8077200" cy="1903412"/>
            <a:chOff x="484" y="673"/>
            <a:chExt cx="5088" cy="1199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1967" y="960"/>
              <a:ext cx="576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1968" y="1583"/>
              <a:ext cx="576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7" name="Content Placeholder 2"/>
            <p:cNvSpPr txBox="1">
              <a:spLocks/>
            </p:cNvSpPr>
            <p:nvPr/>
          </p:nvSpPr>
          <p:spPr bwMode="auto">
            <a:xfrm>
              <a:off x="484" y="873"/>
              <a:ext cx="508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>
                  <a:latin typeface="Comic Sans MS" panose="030F0702030302020204" pitchFamily="66" charset="0"/>
                  <a:cs typeface="Arial" charset="0"/>
                </a:rPr>
                <a:t>			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Ácido</a:t>
              </a:r>
              <a:r>
                <a:rPr lang="en-US" altLang="pt-PT" sz="2800" dirty="0" smtClean="0"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araquidónico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4280" y="3140968"/>
            <a:ext cx="8458200" cy="3287712"/>
            <a:chOff x="96" y="2297"/>
            <a:chExt cx="5328" cy="2071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1969" y="2591"/>
              <a:ext cx="576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976"/>
              <a:ext cx="202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97"/>
              <a:ext cx="1632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Content Placeholder 2"/>
            <p:cNvSpPr txBox="1">
              <a:spLocks/>
            </p:cNvSpPr>
            <p:nvPr/>
          </p:nvSpPr>
          <p:spPr bwMode="auto">
            <a:xfrm>
              <a:off x="96" y="4032"/>
              <a:ext cx="532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>
                  <a:latin typeface="Comic Sans MS" panose="030F0702030302020204" pitchFamily="66" charset="0"/>
                  <a:cs typeface="Arial" charset="0"/>
                </a:rPr>
                <a:t>			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Fosfolípidos</a:t>
              </a:r>
              <a:r>
                <a:rPr lang="en-US" altLang="pt-PT" sz="2800" dirty="0" smtClean="0">
                  <a:latin typeface="Comic Sans MS" panose="030F0702030302020204" pitchFamily="66" charset="0"/>
                  <a:cs typeface="Arial" charset="0"/>
                </a:rPr>
                <a:t> de 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membrana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082480" y="3609280"/>
            <a:ext cx="1600200" cy="609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r-PK" altLang="pt-PT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2491680" y="4676080"/>
            <a:ext cx="1600200" cy="6096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r-PK" altLang="pt-PT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50756" y="687958"/>
            <a:ext cx="234950" cy="50879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9952" y="2248698"/>
            <a:ext cx="888409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pt-PT" sz="2800" dirty="0">
                <a:latin typeface="Comic Sans MS" panose="030F0702030302020204" pitchFamily="66" charset="0"/>
                <a:cs typeface="Arial" charset="0"/>
              </a:rPr>
              <a:t>			</a:t>
            </a:r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Armazenamento</a:t>
            </a:r>
            <a:r>
              <a:rPr lang="en-US" altLang="pt-PT" sz="28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na</a:t>
            </a:r>
            <a:r>
              <a:rPr lang="en-US" altLang="pt-PT" sz="28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membrana</a:t>
            </a:r>
            <a:r>
              <a:rPr lang="en-US" altLang="pt-PT" sz="2800" dirty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altLang="pt-PT" sz="2800" dirty="0" err="1" smtClean="0">
                <a:latin typeface="Comic Sans MS" panose="030F0702030302020204" pitchFamily="66" charset="0"/>
                <a:cs typeface="Arial" charset="0"/>
              </a:rPr>
              <a:t>plasmar</a:t>
            </a:r>
            <a:endParaRPr lang="en-US" altLang="pt-PT" sz="2800" dirty="0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39</a:t>
            </a:fld>
            <a:endParaRPr lang="pt-PT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  <p:sp>
        <p:nvSpPr>
          <p:cNvPr id="21" name="Down Arrow 20"/>
          <p:cNvSpPr/>
          <p:nvPr/>
        </p:nvSpPr>
        <p:spPr>
          <a:xfrm>
            <a:off x="4485681" y="1743583"/>
            <a:ext cx="234950" cy="50879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8161"/>
            <a:ext cx="88931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just">
              <a:lnSpc>
                <a:spcPct val="120000"/>
              </a:lnSpc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Ácidos gordos insaturados- </a:t>
            </a:r>
            <a:r>
              <a:rPr lang="pt-PT" dirty="0"/>
              <a:t>possuem uma ou mais duplas ligações na cadeia carbonada</a:t>
            </a: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17066"/>
              </p:ext>
            </p:extLst>
          </p:nvPr>
        </p:nvGraphicFramePr>
        <p:xfrm>
          <a:off x="250825" y="896912"/>
          <a:ext cx="4430713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ChemSketch" r:id="rId3" imgW="3782568" imgH="3700272" progId="">
                  <p:embed/>
                </p:oleObj>
              </mc:Choice>
              <mc:Fallback>
                <p:oleObj name="ChemSketch" r:id="rId3" imgW="3782568" imgH="3700272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96912"/>
                        <a:ext cx="4430713" cy="43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4464050" y="1279525"/>
          <a:ext cx="4572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CS ChemDraw Drawing" r:id="rId5" imgW="4581159" imgH="561768" progId="ChemDraw.Document.6.0">
                  <p:embed/>
                </p:oleObj>
              </mc:Choice>
              <mc:Fallback>
                <p:oleObj name="CS ChemDraw Drawing" r:id="rId5" imgW="4581159" imgH="561768" progId="ChemDraw.Document.6.0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279525"/>
                        <a:ext cx="4572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3179763" y="2781300"/>
          <a:ext cx="6000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CS ChemDraw Drawing" r:id="rId7" imgW="6012180" imgH="562356" progId="ChemDraw.Document.6.0">
                  <p:embed/>
                </p:oleObj>
              </mc:Choice>
              <mc:Fallback>
                <p:oleObj name="CS ChemDraw Drawing" r:id="rId7" imgW="6012180" imgH="562356" progId="ChemDraw.Document.6.0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2781300"/>
                        <a:ext cx="60007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95288" y="5084763"/>
            <a:ext cx="84248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t-PT" dirty="0"/>
              <a:t>A posição das insaturações varia consoante a fonte de ácidos gordos seja vegetal ou animal.</a:t>
            </a:r>
            <a:endParaRPr lang="en-US" dirty="0"/>
          </a:p>
          <a:p>
            <a:pPr algn="just"/>
            <a:r>
              <a:rPr lang="pt-PT" dirty="0"/>
              <a:t>Os mamíferos não incorporam duplas ligações para </a:t>
            </a:r>
            <a:r>
              <a:rPr lang="pt-PT" dirty="0" smtClean="0"/>
              <a:t>além </a:t>
            </a:r>
            <a:r>
              <a:rPr lang="pt-PT" dirty="0"/>
              <a:t>de </a:t>
            </a:r>
            <a:r>
              <a:rPr lang="en-US" dirty="0">
                <a:latin typeface="Symbol" pitchFamily="18" charset="2"/>
              </a:rPr>
              <a:t>D</a:t>
            </a:r>
            <a:r>
              <a:rPr lang="pt-PT" dirty="0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2630016" y="1196752"/>
            <a:ext cx="3886200" cy="523220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sz="2800" dirty="0" err="1">
                <a:latin typeface="Comic Sans MS" panose="030F0702030302020204" pitchFamily="66" charset="0"/>
                <a:cs typeface="Arial" charset="0"/>
              </a:rPr>
              <a:t>Ácido</a:t>
            </a:r>
            <a:r>
              <a:rPr lang="en-US" sz="2800" dirty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Arial" charset="0"/>
              </a:rPr>
              <a:t>araquidónico</a:t>
            </a:r>
            <a:endParaRPr lang="en-US" altLang="pt-PT" sz="2800" dirty="0">
              <a:latin typeface="Comic Sans MS" panose="030F0702030302020204" pitchFamily="66" charset="0"/>
              <a:cs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" y="1988394"/>
            <a:ext cx="4000500" cy="2524126"/>
            <a:chOff x="168" y="1284"/>
            <a:chExt cx="2520" cy="1590"/>
          </a:xfrm>
        </p:grpSpPr>
        <p:cxnSp>
          <p:nvCxnSpPr>
            <p:cNvPr id="7" name="Straight Arrow Connector 6"/>
            <p:cNvCxnSpPr/>
            <p:nvPr/>
          </p:nvCxnSpPr>
          <p:spPr>
            <a:xfrm rot="10800000" flipV="1">
              <a:off x="1488" y="1440"/>
              <a:ext cx="1200" cy="11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2" name="Content Placeholder 4"/>
            <p:cNvSpPr txBox="1">
              <a:spLocks/>
            </p:cNvSpPr>
            <p:nvPr/>
          </p:nvSpPr>
          <p:spPr bwMode="auto">
            <a:xfrm>
              <a:off x="391" y="1284"/>
              <a:ext cx="1990" cy="756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400" b="1" dirty="0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Via </a:t>
              </a:r>
              <a:r>
                <a:rPr lang="en-US" altLang="pt-PT" sz="2400" b="1" dirty="0" err="1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da</a:t>
              </a:r>
              <a:r>
                <a:rPr lang="en-US" altLang="pt-PT" sz="2400" b="1" dirty="0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altLang="pt-PT" sz="2400" b="1" dirty="0" err="1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ciclo-oxigenase</a:t>
              </a:r>
              <a:r>
                <a:rPr lang="en-US" altLang="pt-PT" sz="2400" b="1" dirty="0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 Cox-1 e Cox-2</a:t>
              </a:r>
              <a:endParaRPr lang="en-US" altLang="pt-PT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10263" name="Content Placeholder 4"/>
            <p:cNvSpPr txBox="1">
              <a:spLocks/>
            </p:cNvSpPr>
            <p:nvPr/>
          </p:nvSpPr>
          <p:spPr bwMode="auto">
            <a:xfrm>
              <a:off x="168" y="2544"/>
              <a:ext cx="24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PGG2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-609600" y="4648200"/>
            <a:ext cx="6096000" cy="1895475"/>
            <a:chOff x="-384" y="2928"/>
            <a:chExt cx="3840" cy="1194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528" y="3024"/>
              <a:ext cx="624" cy="43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1200" y="3120"/>
              <a:ext cx="912" cy="5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9" name="Content Placeholder 4"/>
            <p:cNvSpPr txBox="1">
              <a:spLocks/>
            </p:cNvSpPr>
            <p:nvPr/>
          </p:nvSpPr>
          <p:spPr bwMode="auto">
            <a:xfrm>
              <a:off x="-384" y="3475"/>
              <a:ext cx="244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Prostaglandinas</a:t>
              </a:r>
              <a:endParaRPr lang="en-US" altLang="pt-PT" sz="2800" baseline="-25000" dirty="0"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10260" name="Content Placeholder 4"/>
            <p:cNvSpPr txBox="1">
              <a:spLocks/>
            </p:cNvSpPr>
            <p:nvPr/>
          </p:nvSpPr>
          <p:spPr bwMode="auto">
            <a:xfrm>
              <a:off x="1008" y="3792"/>
              <a:ext cx="24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Tromboxanos</a:t>
              </a:r>
              <a:endParaRPr lang="en-US" altLang="pt-PT" sz="2800" baseline="-25000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341306" y="2183126"/>
            <a:ext cx="4867277" cy="2309813"/>
            <a:chOff x="2880" y="1371"/>
            <a:chExt cx="3066" cy="145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880" y="1440"/>
              <a:ext cx="1392" cy="10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Content Placeholder 4"/>
            <p:cNvSpPr txBox="1">
              <a:spLocks/>
            </p:cNvSpPr>
            <p:nvPr/>
          </p:nvSpPr>
          <p:spPr bwMode="auto">
            <a:xfrm>
              <a:off x="3792" y="1371"/>
              <a:ext cx="1776" cy="523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400" b="1" dirty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Via da </a:t>
              </a:r>
              <a:r>
                <a:rPr lang="en-US" altLang="pt-PT" sz="2400" b="1" dirty="0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altLang="pt-PT" sz="2400" b="1" dirty="0" err="1" smtClean="0">
                  <a:solidFill>
                    <a:schemeClr val="bg1"/>
                  </a:solidFill>
                  <a:latin typeface="Comic Sans MS" panose="030F0702030302020204" pitchFamily="66" charset="0"/>
                  <a:cs typeface="Arial" charset="0"/>
                </a:rPr>
                <a:t>lipoxigenase</a:t>
              </a:r>
              <a:endParaRPr lang="en-US" altLang="pt-PT" sz="2400" b="1" dirty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10256" name="Content Placeholder 4"/>
            <p:cNvSpPr txBox="1">
              <a:spLocks/>
            </p:cNvSpPr>
            <p:nvPr/>
          </p:nvSpPr>
          <p:spPr bwMode="auto">
            <a:xfrm>
              <a:off x="3498" y="2496"/>
              <a:ext cx="24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pt-PT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HPETE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86200" y="4648201"/>
            <a:ext cx="5410200" cy="1897063"/>
            <a:chOff x="2448" y="2928"/>
            <a:chExt cx="3408" cy="1195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3840" y="3024"/>
              <a:ext cx="624" cy="43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4224" y="3312"/>
              <a:ext cx="864" cy="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0" name="Content Placeholder 4"/>
            <p:cNvSpPr txBox="1">
              <a:spLocks/>
            </p:cNvSpPr>
            <p:nvPr/>
          </p:nvSpPr>
          <p:spPr bwMode="auto">
            <a:xfrm>
              <a:off x="2448" y="3504"/>
              <a:ext cx="24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Leucotrienos</a:t>
              </a:r>
              <a:endParaRPr lang="en-US" altLang="pt-PT" sz="2800" baseline="-25000" dirty="0"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10251" name="Content Placeholder 4"/>
            <p:cNvSpPr txBox="1">
              <a:spLocks/>
            </p:cNvSpPr>
            <p:nvPr/>
          </p:nvSpPr>
          <p:spPr bwMode="auto">
            <a:xfrm>
              <a:off x="4224" y="3793"/>
              <a:ext cx="96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>
                  <a:latin typeface="Comic Sans MS" panose="030F0702030302020204" pitchFamily="66" charset="0"/>
                  <a:cs typeface="Arial" charset="0"/>
                </a:rPr>
                <a:t>HETE</a:t>
              </a:r>
              <a:endParaRPr lang="en-US" altLang="pt-PT" sz="2800" baseline="-25000" dirty="0">
                <a:latin typeface="Comic Sans MS" panose="030F0702030302020204" pitchFamily="66" charset="0"/>
                <a:cs typeface="Arial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H="1">
              <a:off x="4848" y="2976"/>
              <a:ext cx="576" cy="48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Content Placeholder 4"/>
            <p:cNvSpPr txBox="1">
              <a:spLocks/>
            </p:cNvSpPr>
            <p:nvPr/>
          </p:nvSpPr>
          <p:spPr bwMode="auto">
            <a:xfrm>
              <a:off x="4749" y="3504"/>
              <a:ext cx="11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Lipoxinas</a:t>
              </a:r>
              <a:endParaRPr lang="en-US" altLang="pt-PT" sz="2800" baseline="-25000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8" name="Rectângulo 7"/>
          <p:cNvSpPr/>
          <p:nvPr/>
        </p:nvSpPr>
        <p:spPr>
          <a:xfrm>
            <a:off x="558552" y="190381"/>
            <a:ext cx="790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Metabolismo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cido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araquidónico</a:t>
            </a:r>
            <a:endParaRPr lang="pt-P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1943100" y="3270310"/>
            <a:ext cx="266700" cy="80676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28" name="Seta para baixo 27"/>
          <p:cNvSpPr/>
          <p:nvPr/>
        </p:nvSpPr>
        <p:spPr>
          <a:xfrm>
            <a:off x="7200900" y="3130864"/>
            <a:ext cx="266700" cy="80676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29" name="Seta para baixo 28"/>
          <p:cNvSpPr/>
          <p:nvPr/>
        </p:nvSpPr>
        <p:spPr>
          <a:xfrm rot="1200000">
            <a:off x="1333500" y="4654551"/>
            <a:ext cx="266700" cy="80676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baixo 29"/>
          <p:cNvSpPr/>
          <p:nvPr/>
        </p:nvSpPr>
        <p:spPr>
          <a:xfrm rot="-1200000">
            <a:off x="2838319" y="4627519"/>
            <a:ext cx="230883" cy="1476279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31" name="Seta para baixo 30"/>
          <p:cNvSpPr/>
          <p:nvPr/>
        </p:nvSpPr>
        <p:spPr>
          <a:xfrm rot="1200000">
            <a:off x="6378322" y="4650446"/>
            <a:ext cx="266700" cy="80676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34" name="Seta para baixo 33"/>
          <p:cNvSpPr/>
          <p:nvPr/>
        </p:nvSpPr>
        <p:spPr>
          <a:xfrm rot="-1200000">
            <a:off x="7919854" y="4562628"/>
            <a:ext cx="249106" cy="90618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35" name="Seta para baixo 34"/>
          <p:cNvSpPr/>
          <p:nvPr/>
        </p:nvSpPr>
        <p:spPr>
          <a:xfrm>
            <a:off x="7308790" y="4585014"/>
            <a:ext cx="230883" cy="1476279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40</a:t>
            </a:fld>
            <a:endParaRPr lang="pt-PT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25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46" y="908720"/>
            <a:ext cx="8342418" cy="5797083"/>
          </a:xfrm>
          <a:prstGeom prst="rect">
            <a:avLst/>
          </a:prstGeom>
        </p:spPr>
      </p:pic>
      <p:sp>
        <p:nvSpPr>
          <p:cNvPr id="3" name="Rectangle 10"/>
          <p:cNvSpPr/>
          <p:nvPr/>
        </p:nvSpPr>
        <p:spPr>
          <a:xfrm>
            <a:off x="288177" y="-27384"/>
            <a:ext cx="8460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Metabolitos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do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ácido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araquidónico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inflamação</a:t>
            </a:r>
            <a:endParaRPr lang="pt-P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04800" y="4462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Principais Funções dos </a:t>
            </a:r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Eicosanóides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57200" y="733761"/>
            <a:ext cx="8229600" cy="2308324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Prostaglandinas</a:t>
            </a:r>
            <a:r>
              <a:rPr lang="pt-BR" sz="2400" dirty="0" smtClean="0">
                <a:solidFill>
                  <a:schemeClr val="accent1"/>
                </a:solidFill>
              </a:rPr>
              <a:t>  </a:t>
            </a:r>
            <a:r>
              <a:rPr lang="pt-BR" sz="2400" dirty="0"/>
              <a:t>(</a:t>
            </a:r>
            <a:r>
              <a:rPr lang="pt-BR" sz="2400" dirty="0">
                <a:sym typeface="Symbol"/>
              </a:rPr>
              <a:t></a:t>
            </a:r>
            <a:r>
              <a:rPr lang="en-GB" sz="2400" dirty="0">
                <a:sym typeface="Symbol"/>
              </a:rPr>
              <a:t>s </a:t>
            </a:r>
            <a:r>
              <a:rPr lang="en-GB" altLang="pt-PT" sz="2400" dirty="0" err="1"/>
              <a:t>prostaglandinas</a:t>
            </a:r>
            <a:r>
              <a:rPr lang="en-GB" altLang="pt-PT" sz="2400" dirty="0"/>
              <a:t> </a:t>
            </a:r>
            <a:r>
              <a:rPr lang="en-GB" altLang="pt-PT" sz="2400" dirty="0" err="1"/>
              <a:t>têm</a:t>
            </a:r>
            <a:r>
              <a:rPr lang="en-GB" altLang="pt-PT" sz="2400" dirty="0"/>
              <a:t> </a:t>
            </a:r>
            <a:r>
              <a:rPr lang="en-GB" altLang="pt-PT" sz="2400" dirty="0" err="1"/>
              <a:t>funções</a:t>
            </a:r>
            <a:r>
              <a:rPr lang="en-GB" altLang="pt-PT" sz="2400" dirty="0"/>
              <a:t> </a:t>
            </a:r>
            <a:r>
              <a:rPr lang="pt-BR" sz="2400" dirty="0">
                <a:sym typeface="Symbol"/>
              </a:rPr>
              <a:t></a:t>
            </a:r>
            <a:r>
              <a:rPr lang="en-GB" sz="2400" dirty="0">
                <a:sym typeface="Symbol"/>
              </a:rPr>
              <a:t>s e </a:t>
            </a:r>
            <a:r>
              <a:rPr lang="en-GB" sz="2400" dirty="0" err="1">
                <a:sym typeface="Symbol"/>
              </a:rPr>
              <a:t>por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vezes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opostas</a:t>
            </a:r>
            <a:r>
              <a:rPr lang="en-GB" sz="2400" dirty="0">
                <a:sym typeface="Symbol"/>
              </a:rPr>
              <a:t>)</a:t>
            </a:r>
            <a:r>
              <a:rPr lang="en-GB" altLang="pt-PT" sz="2400" dirty="0"/>
              <a:t> </a:t>
            </a:r>
            <a:endParaRPr lang="pt-BR" sz="2400" dirty="0"/>
          </a:p>
          <a:p>
            <a:pPr>
              <a:buFontTx/>
              <a:buChar char="•"/>
            </a:pPr>
            <a:r>
              <a:rPr lang="pt-BR" sz="2400" dirty="0"/>
              <a:t> Controle da pressão arterial;</a:t>
            </a:r>
          </a:p>
          <a:p>
            <a:pPr>
              <a:buFontTx/>
              <a:buChar char="•"/>
            </a:pPr>
            <a:r>
              <a:rPr lang="pt-BR" sz="2400" dirty="0"/>
              <a:t> Estimulação da </a:t>
            </a:r>
            <a:r>
              <a:rPr lang="pt-BR" sz="2400" dirty="0" smtClean="0"/>
              <a:t>contração </a:t>
            </a:r>
            <a:r>
              <a:rPr lang="pt-BR" sz="2400" dirty="0"/>
              <a:t>da musculatura lisa;</a:t>
            </a:r>
          </a:p>
          <a:p>
            <a:pPr>
              <a:buFontTx/>
              <a:buChar char="•"/>
            </a:pPr>
            <a:r>
              <a:rPr lang="pt-BR" sz="2400" dirty="0"/>
              <a:t> Indução da resposta inflamatória;</a:t>
            </a:r>
          </a:p>
          <a:p>
            <a:pPr>
              <a:buFontTx/>
              <a:buChar char="•"/>
            </a:pPr>
            <a:r>
              <a:rPr lang="pt-BR" sz="2400" dirty="0"/>
              <a:t> Inibição da agregação </a:t>
            </a:r>
            <a:r>
              <a:rPr lang="pt-BR" sz="2400" dirty="0" smtClean="0"/>
              <a:t>plaquetária.</a:t>
            </a:r>
            <a:endParaRPr lang="pt-BR" sz="2400" dirty="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46856" y="3284984"/>
            <a:ext cx="8229600" cy="120032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Tromboxanos</a:t>
            </a:r>
          </a:p>
          <a:p>
            <a:pPr>
              <a:buFontTx/>
              <a:buChar char="•"/>
            </a:pPr>
            <a:r>
              <a:rPr lang="pt-BR" sz="2400" dirty="0"/>
              <a:t> Estimulação da </a:t>
            </a:r>
            <a:r>
              <a:rPr lang="pt-BR" sz="2400" dirty="0" smtClean="0"/>
              <a:t>contração </a:t>
            </a:r>
            <a:r>
              <a:rPr lang="pt-BR" sz="2400" dirty="0"/>
              <a:t>da musculatura lisa;</a:t>
            </a:r>
          </a:p>
          <a:p>
            <a:pPr>
              <a:buFontTx/>
              <a:buChar char="•"/>
            </a:pPr>
            <a:r>
              <a:rPr lang="pt-BR" sz="2400" dirty="0"/>
              <a:t> Indução da agregação </a:t>
            </a:r>
            <a:r>
              <a:rPr lang="pt-BR" sz="2400" dirty="0" smtClean="0"/>
              <a:t>plaquetária.</a:t>
            </a:r>
            <a:endParaRPr lang="pt-BR" sz="2400" dirty="0"/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57200" y="4752553"/>
            <a:ext cx="8229600" cy="1628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pt-BR" sz="2400" dirty="0"/>
              <a:t> 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</a:rPr>
              <a:t>Leucotrienos</a:t>
            </a:r>
          </a:p>
          <a:p>
            <a:pPr>
              <a:buFontTx/>
              <a:buChar char="•"/>
            </a:pPr>
            <a:r>
              <a:rPr lang="pt-BR" sz="2400" dirty="0"/>
              <a:t> Estimulação da contracção da musculatura lisa;</a:t>
            </a:r>
          </a:p>
          <a:p>
            <a:pPr>
              <a:buFontTx/>
              <a:buChar char="•"/>
            </a:pPr>
            <a:r>
              <a:rPr lang="pt-BR" sz="2400" dirty="0"/>
              <a:t> Indução da resposta alérgica;</a:t>
            </a:r>
          </a:p>
          <a:p>
            <a:pPr>
              <a:buFontTx/>
              <a:buChar char="•"/>
            </a:pPr>
            <a:r>
              <a:rPr lang="pt-BR" sz="2400" dirty="0"/>
              <a:t> Indução da resposta inflamatória.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42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996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As drogas anti-inflamatórias inibem a síntese de </a:t>
            </a:r>
            <a:r>
              <a:rPr lang="pt-PT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ea typeface="+mn-ea"/>
                <a:cs typeface="+mn-cs"/>
              </a:rPr>
              <a:t>eicosanóides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7504" y="3330052"/>
            <a:ext cx="9296400" cy="2757488"/>
            <a:chOff x="96" y="2416"/>
            <a:chExt cx="5856" cy="1737"/>
          </a:xfrm>
        </p:grpSpPr>
        <p:sp>
          <p:nvSpPr>
            <p:cNvPr id="20491" name="TextBox 25"/>
            <p:cNvSpPr txBox="1">
              <a:spLocks noChangeArrowheads="1"/>
            </p:cNvSpPr>
            <p:nvPr/>
          </p:nvSpPr>
          <p:spPr bwMode="auto">
            <a:xfrm>
              <a:off x="3648" y="3641"/>
              <a:ext cx="23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Leucotrienos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  <p:grpSp>
          <p:nvGrpSpPr>
            <p:cNvPr id="20492" name="Group 18"/>
            <p:cNvGrpSpPr>
              <a:grpSpLocks/>
            </p:cNvGrpSpPr>
            <p:nvPr/>
          </p:nvGrpSpPr>
          <p:grpSpPr bwMode="auto">
            <a:xfrm>
              <a:off x="96" y="2416"/>
              <a:ext cx="4198" cy="1737"/>
              <a:chOff x="96" y="2416"/>
              <a:chExt cx="4198" cy="173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1632" y="2736"/>
                <a:ext cx="1008" cy="91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736" y="2736"/>
                <a:ext cx="960" cy="86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Box 20"/>
              <p:cNvSpPr txBox="1">
                <a:spLocks noChangeArrowheads="1"/>
              </p:cNvSpPr>
              <p:nvPr/>
            </p:nvSpPr>
            <p:spPr bwMode="auto">
              <a:xfrm>
                <a:off x="96" y="3552"/>
                <a:ext cx="2304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PT" sz="2800" dirty="0" err="1" smtClean="0">
                    <a:latin typeface="Comic Sans MS" panose="030F0702030302020204" pitchFamily="66" charset="0"/>
                    <a:cs typeface="Arial" charset="0"/>
                  </a:rPr>
                  <a:t>Prostaglandinas</a:t>
                </a:r>
                <a:r>
                  <a:rPr lang="en-US" altLang="pt-PT" sz="2800" dirty="0">
                    <a:latin typeface="Comic Sans MS" panose="030F0702030302020204" pitchFamily="66" charset="0"/>
                    <a:cs typeface="Arial" charset="0"/>
                  </a:rPr>
                  <a:t>, </a:t>
                </a:r>
                <a:r>
                  <a:rPr lang="en-US" altLang="pt-PT" sz="2800" dirty="0" err="1" smtClean="0">
                    <a:latin typeface="Comic Sans MS" panose="030F0702030302020204" pitchFamily="66" charset="0"/>
                    <a:cs typeface="Arial" charset="0"/>
                  </a:rPr>
                  <a:t>tromboxanos</a:t>
                </a:r>
                <a:endParaRPr lang="en-US" altLang="pt-PT" sz="2800" dirty="0">
                  <a:latin typeface="Comic Sans MS" panose="030F0702030302020204" pitchFamily="66" charset="0"/>
                  <a:cs typeface="Arial" charset="0"/>
                </a:endParaRPr>
              </a:p>
            </p:txBody>
          </p:sp>
          <p:sp>
            <p:nvSpPr>
              <p:cNvPr id="22" name="Lightning Bolt 21"/>
              <p:cNvSpPr/>
              <p:nvPr/>
            </p:nvSpPr>
            <p:spPr>
              <a:xfrm>
                <a:off x="816" y="2753"/>
                <a:ext cx="816" cy="480"/>
              </a:xfrm>
              <a:prstGeom prst="lightningBol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497" name="TextBox 24"/>
              <p:cNvSpPr txBox="1">
                <a:spLocks noChangeArrowheads="1"/>
              </p:cNvSpPr>
              <p:nvPr/>
            </p:nvSpPr>
            <p:spPr bwMode="auto">
              <a:xfrm>
                <a:off x="144" y="2416"/>
                <a:ext cx="1200" cy="3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PT" sz="2800" dirty="0">
                    <a:latin typeface="Comic Sans MS" panose="030F0702030302020204" pitchFamily="66" charset="0"/>
                    <a:cs typeface="Arial" charset="0"/>
                  </a:rPr>
                  <a:t>NSAIDs</a:t>
                </a:r>
              </a:p>
            </p:txBody>
          </p:sp>
          <p:sp>
            <p:nvSpPr>
              <p:cNvPr id="20498" name="TextBox 28"/>
              <p:cNvSpPr txBox="1">
                <a:spLocks noChangeArrowheads="1"/>
              </p:cNvSpPr>
              <p:nvPr/>
            </p:nvSpPr>
            <p:spPr bwMode="auto">
              <a:xfrm rot="19058506">
                <a:off x="1284" y="2966"/>
                <a:ext cx="143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PT" sz="2200" dirty="0" err="1" smtClean="0">
                    <a:latin typeface="Comic Sans MS" panose="030F0702030302020204" pitchFamily="66" charset="0"/>
                  </a:rPr>
                  <a:t>Ciclo-oxigenase</a:t>
                </a:r>
                <a:endParaRPr lang="en-US" altLang="pt-PT" sz="2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0499" name="TextBox 29"/>
              <p:cNvSpPr txBox="1">
                <a:spLocks noChangeArrowheads="1"/>
              </p:cNvSpPr>
              <p:nvPr/>
            </p:nvSpPr>
            <p:spPr bwMode="auto">
              <a:xfrm rot="2582701">
                <a:off x="2864" y="3032"/>
                <a:ext cx="143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PT" sz="2200" dirty="0" err="1" smtClean="0">
                    <a:latin typeface="Comic Sans MS" panose="030F0702030302020204" pitchFamily="66" charset="0"/>
                  </a:rPr>
                  <a:t>Lipoxigenase</a:t>
                </a:r>
                <a:endParaRPr lang="en-US" altLang="pt-PT" sz="22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17167" y="1268760"/>
            <a:ext cx="6399213" cy="2332039"/>
            <a:chOff x="1344" y="1152"/>
            <a:chExt cx="4031" cy="1469"/>
          </a:xfrm>
        </p:grpSpPr>
        <p:sp>
          <p:nvSpPr>
            <p:cNvPr id="20485" name="TextBox 3"/>
            <p:cNvSpPr txBox="1">
              <a:spLocks noChangeArrowheads="1"/>
            </p:cNvSpPr>
            <p:nvPr/>
          </p:nvSpPr>
          <p:spPr bwMode="auto">
            <a:xfrm>
              <a:off x="1344" y="1152"/>
              <a:ext cx="26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Membranas</a:t>
              </a:r>
              <a:r>
                <a:rPr lang="en-US" altLang="pt-PT" sz="2800" dirty="0" smtClean="0"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lipídicas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2257" y="1921"/>
              <a:ext cx="768" cy="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1680" y="2291"/>
              <a:ext cx="27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Ácido</a:t>
              </a:r>
              <a:r>
                <a:rPr lang="en-US" altLang="pt-PT" sz="2800" dirty="0" smtClean="0">
                  <a:latin typeface="Comic Sans MS" panose="030F0702030302020204" pitchFamily="66" charset="0"/>
                  <a:cs typeface="Arial" charset="0"/>
                </a:rPr>
                <a:t> </a:t>
              </a: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araquidónico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13" name="Lightning Bolt 12"/>
            <p:cNvSpPr/>
            <p:nvPr/>
          </p:nvSpPr>
          <p:spPr>
            <a:xfrm flipH="1">
              <a:off x="2880" y="1584"/>
              <a:ext cx="960" cy="432"/>
            </a:xfrm>
            <a:prstGeom prst="lightningBol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3792" y="1312"/>
              <a:ext cx="1583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  <a:cs typeface="Arial" charset="0"/>
                </a:rPr>
                <a:t>Esteróides</a:t>
              </a:r>
              <a:endParaRPr lang="en-US" altLang="pt-PT" sz="2800" dirty="0"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20490" name="TextBox 30"/>
            <p:cNvSpPr txBox="1">
              <a:spLocks noChangeArrowheads="1"/>
            </p:cNvSpPr>
            <p:nvPr/>
          </p:nvSpPr>
          <p:spPr bwMode="auto">
            <a:xfrm>
              <a:off x="2688" y="1920"/>
              <a:ext cx="175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800" dirty="0" err="1" smtClean="0">
                  <a:latin typeface="Comic Sans MS" panose="030F0702030302020204" pitchFamily="66" charset="0"/>
                </a:rPr>
                <a:t>Fosfolipase</a:t>
              </a:r>
              <a:r>
                <a:rPr lang="en-US" altLang="pt-PT" sz="2800" dirty="0" smtClean="0">
                  <a:latin typeface="Comic Sans MS" panose="030F0702030302020204" pitchFamily="66" charset="0"/>
                </a:rPr>
                <a:t>  </a:t>
              </a:r>
              <a:r>
                <a:rPr lang="en-US" altLang="pt-PT" sz="2800" dirty="0">
                  <a:latin typeface="Comic Sans MS" panose="030F0702030302020204" pitchFamily="66" charset="0"/>
                </a:rPr>
                <a:t>A2</a:t>
              </a:r>
            </a:p>
          </p:txBody>
        </p:sp>
      </p:grpSp>
      <p:cxnSp>
        <p:nvCxnSpPr>
          <p:cNvPr id="20" name="Straight Arrow Connector 5"/>
          <p:cNvCxnSpPr/>
          <p:nvPr/>
        </p:nvCxnSpPr>
        <p:spPr bwMode="auto">
          <a:xfrm rot="5400000">
            <a:off x="3582988" y="2489548"/>
            <a:ext cx="1219200" cy="158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"/>
          <p:cNvCxnSpPr/>
          <p:nvPr/>
        </p:nvCxnSpPr>
        <p:spPr bwMode="auto">
          <a:xfrm flipH="1">
            <a:off x="2587525" y="4005064"/>
            <a:ext cx="1336403" cy="1245086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"/>
          <p:cNvCxnSpPr/>
          <p:nvPr/>
        </p:nvCxnSpPr>
        <p:spPr bwMode="auto">
          <a:xfrm>
            <a:off x="4621388" y="3957135"/>
            <a:ext cx="1390772" cy="1216081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43</a:t>
            </a:fld>
            <a:endParaRPr lang="pt-PT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97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311879" y="85604"/>
            <a:ext cx="252024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tabLst>
                <a:tab pos="900113" algn="l"/>
              </a:tabLst>
              <a:defRPr/>
            </a:pPr>
            <a:r>
              <a:rPr lang="pt-P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Esteróides</a:t>
            </a:r>
            <a:endParaRPr 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2228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71761472"/>
              </p:ext>
            </p:extLst>
          </p:nvPr>
        </p:nvGraphicFramePr>
        <p:xfrm>
          <a:off x="2739901" y="2300436"/>
          <a:ext cx="6224587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CS ChemDraw Drawing" r:id="rId3" imgW="6230112" imgH="4155948" progId="ChemDraw.Document.6.0">
                  <p:embed/>
                </p:oleObj>
              </mc:Choice>
              <mc:Fallback>
                <p:oleObj name="CS ChemDraw Drawing" r:id="rId3" imgW="6230112" imgH="4155948" progId="ChemDraw.Document.6.0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901" y="2300436"/>
                        <a:ext cx="6224587" cy="41529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548680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lang="pt-PT" dirty="0"/>
              <a:t> Hormonas sexuais</a:t>
            </a:r>
            <a:endParaRPr lang="en-US" dirty="0"/>
          </a:p>
          <a:p>
            <a:pPr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lang="pt-PT" dirty="0"/>
              <a:t> Hormonas adrenocorticais</a:t>
            </a:r>
            <a:endParaRPr lang="en-US" dirty="0"/>
          </a:p>
          <a:p>
            <a:pPr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lang="pt-PT" dirty="0"/>
              <a:t> Vitaminas</a:t>
            </a:r>
            <a:endParaRPr lang="en-US" dirty="0"/>
          </a:p>
          <a:p>
            <a:pPr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lang="pt-PT" dirty="0"/>
              <a:t> Ácidos biliares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BED84-7FBD-4F1D-8767-974071BA90C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03225" y="1052736"/>
            <a:ext cx="8740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t-PT" dirty="0"/>
              <a:t>Estes esteróides são biossintetisados a partir do colesterol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00403"/>
              </p:ext>
            </p:extLst>
          </p:nvPr>
        </p:nvGraphicFramePr>
        <p:xfrm>
          <a:off x="1835150" y="2564904"/>
          <a:ext cx="54737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CS ChemDraw Drawing" r:id="rId3" imgW="4296156" imgH="2022348" progId="ChemDraw.Document.6.0">
                  <p:embed/>
                </p:oleObj>
              </mc:Choice>
              <mc:Fallback>
                <p:oleObj name="CS ChemDraw Drawing" r:id="rId3" imgW="4296156" imgH="2022348" progId="ChemDraw.Document.6.0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564904"/>
                        <a:ext cx="5473700" cy="2590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45</a:t>
            </a:fld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771775" y="-99392"/>
            <a:ext cx="3603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Génese de </a:t>
            </a:r>
            <a:r>
              <a:rPr lang="pt-P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esteróides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46</a:t>
            </a:fld>
            <a:endParaRPr lang="pt-PT"/>
          </a:p>
        </p:txBody>
      </p:sp>
      <p:pic>
        <p:nvPicPr>
          <p:cNvPr id="65538" name="Picture 2" descr="File:Steroidogenesi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492"/>
            <a:ext cx="7488832" cy="66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68" y="116632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Vitamina B5 e </a:t>
            </a:r>
          </a:p>
          <a:p>
            <a:r>
              <a:rPr lang="pt-PT" sz="1600" dirty="0" smtClean="0"/>
              <a:t>ácidos gordos essenciais</a:t>
            </a:r>
            <a:endParaRPr lang="pt-PT" sz="1600" dirty="0"/>
          </a:p>
        </p:txBody>
      </p:sp>
      <p:cxnSp>
        <p:nvCxnSpPr>
          <p:cNvPr id="16" name="Curved Connector 15"/>
          <p:cNvCxnSpPr/>
          <p:nvPr/>
        </p:nvCxnSpPr>
        <p:spPr>
          <a:xfrm>
            <a:off x="899594" y="917430"/>
            <a:ext cx="1224135" cy="207313"/>
          </a:xfrm>
          <a:prstGeom prst="curvedConnector3">
            <a:avLst>
              <a:gd name="adj1" fmla="val 34392"/>
            </a:avLst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35896" y="1628800"/>
            <a:ext cx="1584176" cy="108012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noFill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64288" y="2780928"/>
            <a:ext cx="1728192" cy="129614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56320" y="4941168"/>
            <a:ext cx="1584176" cy="100811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noFill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80112" y="4869160"/>
            <a:ext cx="1584176" cy="108012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55650" y="1071563"/>
            <a:ext cx="770413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Vitaminas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PT" dirty="0">
                <a:solidFill>
                  <a:srgbClr val="333399"/>
                </a:solidFill>
              </a:rPr>
              <a:t> </a:t>
            </a:r>
            <a:r>
              <a:rPr lang="pt-PT" dirty="0"/>
              <a:t>Hidrossolúveis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pt-PT" dirty="0"/>
              <a:t> Lipossolúveis (Vitaminas A, D, E e K)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830263" y="3609975"/>
            <a:ext cx="7629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r>
              <a:rPr lang="pt-PT" dirty="0"/>
              <a:t>As vitaminas A e D funcionam como precursores </a:t>
            </a:r>
          </a:p>
          <a:p>
            <a:r>
              <a:rPr lang="pt-PT" dirty="0"/>
              <a:t>hormonais</a:t>
            </a:r>
          </a:p>
          <a:p>
            <a:pPr eaLnBrk="0" hangingPunct="0"/>
            <a:endParaRPr lang="pt-PT" sz="1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47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849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68243"/>
              </p:ext>
            </p:extLst>
          </p:nvPr>
        </p:nvGraphicFramePr>
        <p:xfrm>
          <a:off x="1547813" y="404813"/>
          <a:ext cx="5976937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" name="Bitmap Image" r:id="rId3" imgW="5425910" imgH="5159187" progId="PBrush">
                  <p:embed/>
                </p:oleObj>
              </mc:Choice>
              <mc:Fallback>
                <p:oleObj name="Bitmap Image" r:id="rId3" imgW="5425910" imgH="5159187" progId="PBrush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04813"/>
                        <a:ext cx="5976937" cy="5683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48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11188" y="239227"/>
            <a:ext cx="81375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tabLst>
                <a:tab pos="900113" algn="l"/>
              </a:tabLst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Formas de Vitaminas D</a:t>
            </a: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tabLst>
                <a:tab pos="900113" algn="l"/>
              </a:tabLst>
              <a:defRPr/>
            </a:pPr>
            <a:r>
              <a:rPr lang="pt-P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 eaLnBrk="0" hangingPunct="0">
              <a:lnSpc>
                <a:spcPct val="120000"/>
              </a:lnSpc>
              <a:buClr>
                <a:srgbClr val="009900"/>
              </a:buClr>
              <a:buSzPct val="100000"/>
              <a:tabLst>
                <a:tab pos="900113" algn="l"/>
              </a:tabLst>
              <a:defRPr/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Vitamina D</a:t>
            </a:r>
            <a:r>
              <a:rPr lang="pt-PT" b="1" baseline="-30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3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colicalciferol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)-</a:t>
            </a:r>
            <a:r>
              <a:rPr lang="pt-PT" baseline="-30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é um precursor do 1,25- </a:t>
            </a:r>
            <a:r>
              <a:rPr lang="pt-PT" dirty="0" err="1">
                <a:solidFill>
                  <a:srgbClr val="333399"/>
                </a:solidFill>
                <a:cs typeface="Times New Roman" pitchFamily="18" charset="0"/>
              </a:rPr>
              <a:t>dihidroxicolecalciferol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, uma hormona que regula a absorção do cálcio pelo intestino, e a consequente deposição de cálcio e fosfato nos ossos. É sintetizada na pele.</a:t>
            </a:r>
            <a:endParaRPr lang="en-US" dirty="0"/>
          </a:p>
          <a:p>
            <a:pPr algn="just" eaLnBrk="0" hangingPunct="0">
              <a:lnSpc>
                <a:spcPct val="120000"/>
              </a:lnSpc>
              <a:tabLst>
                <a:tab pos="900113" algn="l"/>
              </a:tabLst>
              <a:defRPr/>
            </a:pPr>
            <a:endParaRPr lang="pt-PT" dirty="0">
              <a:solidFill>
                <a:srgbClr val="333399"/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20000"/>
              </a:lnSpc>
              <a:tabLst>
                <a:tab pos="900113" algn="l"/>
              </a:tabLst>
              <a:defRPr/>
            </a:pP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Deficiência de vitamina D</a:t>
            </a:r>
            <a:r>
              <a:rPr lang="pt-PT" baseline="-30000" dirty="0">
                <a:solidFill>
                  <a:srgbClr val="333399"/>
                </a:solidFill>
                <a:cs typeface="Times New Roman" pitchFamily="18" charset="0"/>
              </a:rPr>
              <a:t>3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- raquitismo</a:t>
            </a:r>
            <a:endParaRPr lang="en-US" dirty="0"/>
          </a:p>
          <a:p>
            <a:pPr algn="just" eaLnBrk="0" hangingPunct="0">
              <a:lnSpc>
                <a:spcPct val="120000"/>
              </a:lnSpc>
              <a:tabLst>
                <a:tab pos="900113" algn="l"/>
              </a:tabLs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574973" y="4822273"/>
            <a:ext cx="7292381" cy="5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buClr>
                <a:srgbClr val="009900"/>
              </a:buClr>
              <a:buSzPct val="100000"/>
              <a:tabLst>
                <a:tab pos="900113" algn="l"/>
              </a:tabLst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Vitamina D</a:t>
            </a:r>
            <a:r>
              <a:rPr lang="pt-PT" b="1" baseline="-30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(</a:t>
            </a:r>
            <a:r>
              <a:rPr lang="pt-PT" b="1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ergocalciferol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)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t-PT" dirty="0">
                <a:solidFill>
                  <a:srgbClr val="333399"/>
                </a:solidFill>
                <a:cs typeface="Times New Roman" pitchFamily="18" charset="0"/>
              </a:rPr>
              <a:t>origem vegetal</a:t>
            </a:r>
            <a:endParaRPr lang="pt-PT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49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79712" y="563786"/>
            <a:ext cx="5140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/>
              <a:t>Os ácidos gordos são </a:t>
            </a:r>
            <a:r>
              <a:rPr lang="pt-P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anfifílicos</a:t>
            </a:r>
            <a:r>
              <a:rPr lang="pt-PT" dirty="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82856"/>
              </p:ext>
            </p:extLst>
          </p:nvPr>
        </p:nvGraphicFramePr>
        <p:xfrm>
          <a:off x="2024063" y="3284984"/>
          <a:ext cx="5040313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Bitmap Image" r:id="rId4" imgW="4191215" imgH="2127359" progId="PBrush">
                  <p:embed/>
                </p:oleObj>
              </mc:Choice>
              <mc:Fallback>
                <p:oleObj name="Bitmap Image" r:id="rId4" imgW="4191215" imgH="2127359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284984"/>
                        <a:ext cx="5040313" cy="25685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7544" y="134076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Moléculas </a:t>
            </a:r>
            <a:r>
              <a:rPr lang="pt-P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anfifílicas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pt-PT" dirty="0"/>
              <a:t>moléculas que possuem simultaneamente grupos </a:t>
            </a:r>
            <a:r>
              <a:rPr lang="pt-PT" dirty="0" err="1"/>
              <a:t>hidrofílicos</a:t>
            </a:r>
            <a:r>
              <a:rPr lang="pt-PT" dirty="0"/>
              <a:t> e grupos hidrofóbicos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6696075" cy="4606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3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956081"/>
              </p:ext>
            </p:extLst>
          </p:nvPr>
        </p:nvGraphicFramePr>
        <p:xfrm>
          <a:off x="539552" y="3429000"/>
          <a:ext cx="16002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0" name="Bitmap Image" r:id="rId4" imgW="2461473" imgH="2179509" progId="PBrush">
                  <p:embed/>
                </p:oleObj>
              </mc:Choice>
              <mc:Fallback>
                <p:oleObj name="Bitmap Image" r:id="rId4" imgW="2461473" imgH="2179509" progId="PBrush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429000"/>
                        <a:ext cx="1600200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50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  <p:pic>
        <p:nvPicPr>
          <p:cNvPr id="59470" name="Picture 78" descr="Skeletal formula of ergocalcifer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2107433" cy="22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5569" y="5671216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0033CC"/>
                </a:solidFill>
              </a:rPr>
              <a:t>Vitamina D</a:t>
            </a:r>
            <a:r>
              <a:rPr lang="pt-PT" sz="1600" b="1" baseline="-25000" dirty="0" smtClean="0">
                <a:solidFill>
                  <a:srgbClr val="0033CC"/>
                </a:solidFill>
              </a:rPr>
              <a:t>2</a:t>
            </a:r>
            <a:endParaRPr lang="pt-PT" sz="1600" b="1" baseline="-25000" dirty="0">
              <a:solidFill>
                <a:srgbClr val="00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469670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395288" y="115888"/>
            <a:ext cx="8424862" cy="666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500"/>
              </a:spcAft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</a:rPr>
              <a:t>Vitamina E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pt-PT" dirty="0">
                <a:solidFill>
                  <a:srgbClr val="333399"/>
                </a:solidFill>
              </a:rPr>
              <a:t>família de compostos chamados tocoferóis. São anti- oxidantes biológicos. Evitam a degradação dos ácidos gordos e das membranas celulares lipídicas</a:t>
            </a:r>
            <a:r>
              <a:rPr lang="pt-PT" dirty="0" smtClean="0">
                <a:solidFill>
                  <a:srgbClr val="333399"/>
                </a:solidFill>
              </a:rPr>
              <a:t>.</a:t>
            </a:r>
            <a:endParaRPr lang="pt-PT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500"/>
              </a:spcAft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</a:rPr>
              <a:t>Vitamina K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dirty="0">
                <a:solidFill>
                  <a:srgbClr val="333399"/>
                </a:solidFill>
              </a:rPr>
              <a:t>(Koagulation - alemão)</a:t>
            </a:r>
            <a:r>
              <a:rPr lang="pt-PT" b="1" dirty="0">
                <a:solidFill>
                  <a:srgbClr val="333399"/>
                </a:solidFill>
              </a:rPr>
              <a:t>- </a:t>
            </a:r>
            <a:endParaRPr lang="pt-PT" dirty="0"/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Symbol" pitchFamily="18" charset="2"/>
              <a:buChar char="¨"/>
            </a:pPr>
            <a:r>
              <a:rPr lang="pt-PT" dirty="0">
                <a:solidFill>
                  <a:srgbClr val="333399"/>
                </a:solidFill>
              </a:rPr>
              <a:t>K</a:t>
            </a:r>
            <a:r>
              <a:rPr lang="pt-PT" baseline="-25000" dirty="0">
                <a:solidFill>
                  <a:srgbClr val="333399"/>
                </a:solidFill>
              </a:rPr>
              <a:t>1 </a:t>
            </a:r>
            <a:r>
              <a:rPr lang="pt-PT" dirty="0">
                <a:solidFill>
                  <a:srgbClr val="333399"/>
                </a:solidFill>
              </a:rPr>
              <a:t> encontrada nos vegetais verdes.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Symbol" pitchFamily="18" charset="2"/>
              <a:buChar char="¨"/>
            </a:pPr>
            <a:r>
              <a:rPr lang="pt-PT" dirty="0">
                <a:solidFill>
                  <a:srgbClr val="333399"/>
                </a:solidFill>
              </a:rPr>
              <a:t>K</a:t>
            </a:r>
            <a:r>
              <a:rPr lang="pt-PT" baseline="-25000" dirty="0">
                <a:solidFill>
                  <a:srgbClr val="333399"/>
                </a:solidFill>
              </a:rPr>
              <a:t>2</a:t>
            </a:r>
            <a:r>
              <a:rPr lang="pt-PT" dirty="0">
                <a:solidFill>
                  <a:srgbClr val="333399"/>
                </a:solidFill>
              </a:rPr>
              <a:t> sintetizada por bactérias no intestino.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PT" dirty="0">
                <a:solidFill>
                  <a:srgbClr val="333399"/>
                </a:solidFill>
              </a:rPr>
              <a:t>As vitaminas K</a:t>
            </a:r>
            <a:r>
              <a:rPr lang="pt-PT" baseline="-25000" dirty="0">
                <a:solidFill>
                  <a:srgbClr val="333399"/>
                </a:solidFill>
              </a:rPr>
              <a:t>1 </a:t>
            </a:r>
            <a:r>
              <a:rPr lang="pt-PT" dirty="0">
                <a:solidFill>
                  <a:srgbClr val="333399"/>
                </a:solidFill>
              </a:rPr>
              <a:t>e</a:t>
            </a:r>
            <a:r>
              <a:rPr lang="pt-PT" baseline="-25000" dirty="0">
                <a:solidFill>
                  <a:srgbClr val="333399"/>
                </a:solidFill>
              </a:rPr>
              <a:t> </a:t>
            </a:r>
            <a:r>
              <a:rPr lang="pt-PT" dirty="0">
                <a:solidFill>
                  <a:srgbClr val="333399"/>
                </a:solidFill>
              </a:rPr>
              <a:t>K</a:t>
            </a:r>
            <a:r>
              <a:rPr lang="pt-PT" baseline="-25000" dirty="0">
                <a:solidFill>
                  <a:srgbClr val="333399"/>
                </a:solidFill>
              </a:rPr>
              <a:t>2 </a:t>
            </a:r>
            <a:r>
              <a:rPr lang="pt-PT" dirty="0">
                <a:solidFill>
                  <a:srgbClr val="333399"/>
                </a:solidFill>
              </a:rPr>
              <a:t> requerem sais biliares para serem absorvidas.</a:t>
            </a:r>
          </a:p>
          <a:p>
            <a:pPr lvl="4" algn="just">
              <a:lnSpc>
                <a:spcPct val="120000"/>
              </a:lnSpc>
              <a:spcBef>
                <a:spcPct val="50000"/>
              </a:spcBef>
            </a:pPr>
            <a:endParaRPr lang="pt-PT" b="1" dirty="0">
              <a:solidFill>
                <a:srgbClr val="333399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500"/>
              </a:spcAft>
            </a:pPr>
            <a:r>
              <a:rPr lang="pt-PT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51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95288" y="0"/>
            <a:ext cx="83534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spcAft>
                <a:spcPts val="500"/>
              </a:spcAft>
            </a:pPr>
            <a:r>
              <a:rPr lang="pt-PT" dirty="0">
                <a:solidFill>
                  <a:srgbClr val="333399"/>
                </a:solidFill>
              </a:rPr>
              <a:t>A 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</a:rPr>
              <a:t>Vitamina K</a:t>
            </a:r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dirty="0">
                <a:solidFill>
                  <a:srgbClr val="333399"/>
                </a:solidFill>
              </a:rPr>
              <a:t>é um </a:t>
            </a:r>
            <a:r>
              <a:rPr lang="pt-PT" dirty="0" err="1">
                <a:solidFill>
                  <a:srgbClr val="333399"/>
                </a:solidFill>
              </a:rPr>
              <a:t>co-enzima</a:t>
            </a:r>
            <a:r>
              <a:rPr lang="pt-PT" dirty="0">
                <a:solidFill>
                  <a:srgbClr val="333399"/>
                </a:solidFill>
              </a:rPr>
              <a:t> necessário à coagulação sanguínea. É necessário para a formação da protrombina, um enzima proteolítico que transforma o fibrinogénio em fibrina (proteína que participa na formação de coágulos sanguíneos). 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36729"/>
              </p:ext>
            </p:extLst>
          </p:nvPr>
        </p:nvGraphicFramePr>
        <p:xfrm>
          <a:off x="1979513" y="2473159"/>
          <a:ext cx="5184775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" name="Bitmap Image" r:id="rId3" imgW="4374259" imgH="3352381" progId="PBrush">
                  <p:embed/>
                </p:oleObj>
              </mc:Choice>
              <mc:Fallback>
                <p:oleObj name="Bitmap Image" r:id="rId3" imgW="4374259" imgH="3352381" progId="PBrush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513" y="2473159"/>
                        <a:ext cx="5184775" cy="3975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52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735013" y="1824030"/>
            <a:ext cx="547137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Ácidos biliares</a:t>
            </a:r>
          </a:p>
          <a:p>
            <a:pPr>
              <a:lnSpc>
                <a:spcPct val="120000"/>
              </a:lnSpc>
              <a:defRPr/>
            </a:pPr>
            <a:endParaRPr lang="pt-PT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/>
              <a:t>Emulsionam os lípidos da dieta</a:t>
            </a:r>
          </a:p>
          <a:p>
            <a:pPr marL="457200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t-PT" dirty="0"/>
              <a:t> Sintetizados no fígado</a:t>
            </a:r>
          </a:p>
          <a:p>
            <a:pPr marL="457200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t-PT" dirty="0"/>
              <a:t> Armazenados na vesícula biliar</a:t>
            </a:r>
          </a:p>
          <a:p>
            <a:pPr marL="457200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t-PT" dirty="0"/>
              <a:t> Libertados no intestino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53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155825" y="261938"/>
            <a:ext cx="4792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Principais funções dos lípidos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802163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Produção de energia- </a:t>
            </a:r>
            <a:r>
              <a:rPr lang="pt-PT" dirty="0"/>
              <a:t>ácidos gordos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Armazenamento de energia-</a:t>
            </a:r>
            <a:r>
              <a:rPr lang="pt-PT" dirty="0">
                <a:solidFill>
                  <a:srgbClr val="000099"/>
                </a:solidFill>
              </a:rPr>
              <a:t>	</a:t>
            </a:r>
            <a:r>
              <a:rPr lang="pt-PT" dirty="0"/>
              <a:t>triacilgiceróis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Isolamento térmico- </a:t>
            </a:r>
            <a:r>
              <a:rPr lang="pt-PT" dirty="0"/>
              <a:t>triacilgiceróis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Constituintes membranares- </a:t>
            </a:r>
            <a:r>
              <a:rPr lang="pt-PT" dirty="0"/>
              <a:t>colesterol, glicolípidos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Receptores-</a:t>
            </a: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/>
              <a:t>glicolípidos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Digestão-</a:t>
            </a: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/>
              <a:t>ácidos biliares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Metabolismo do cálcio e fósforo- </a:t>
            </a:r>
            <a:r>
              <a:rPr lang="pt-PT" dirty="0"/>
              <a:t>vitamina D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Sinalização-</a:t>
            </a: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/>
              <a:t>hormonas</a:t>
            </a:r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Inflamação-</a:t>
            </a: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 err="1" smtClean="0"/>
              <a:t>eicosanóides</a:t>
            </a:r>
            <a:endParaRPr lang="pt-PT" dirty="0"/>
          </a:p>
          <a:p>
            <a:pPr algn="just" eaLnBrk="1" hangingPunct="1">
              <a:lnSpc>
                <a:spcPct val="120000"/>
              </a:lnSpc>
            </a:pPr>
            <a:r>
              <a:rPr lang="pt-PT" dirty="0">
                <a:solidFill>
                  <a:schemeClr val="accent1"/>
                </a:solidFill>
              </a:rPr>
              <a:t>Co-enzimas-</a:t>
            </a:r>
            <a:r>
              <a:rPr lang="pt-PT" dirty="0">
                <a:solidFill>
                  <a:srgbClr val="000099"/>
                </a:solidFill>
              </a:rPr>
              <a:t> </a:t>
            </a:r>
            <a:r>
              <a:rPr lang="pt-PT" dirty="0"/>
              <a:t>vitamina 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54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Susana Santos, Ciências da Vida 2015-2016</a:t>
            </a:r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8775" y="351805"/>
            <a:ext cx="84248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PT" dirty="0"/>
              <a:t>Os lípidos mais simples – os </a:t>
            </a:r>
            <a:r>
              <a:rPr lang="pt-PT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triacilgliceróis</a:t>
            </a:r>
            <a:r>
              <a:rPr lang="pt-PT" dirty="0">
                <a:solidFill>
                  <a:srgbClr val="333399"/>
                </a:solidFill>
              </a:rPr>
              <a:t> </a:t>
            </a:r>
            <a:r>
              <a:rPr lang="pt-PT" dirty="0"/>
              <a:t>ou</a:t>
            </a:r>
            <a:r>
              <a:rPr lang="pt-PT" dirty="0">
                <a:solidFill>
                  <a:srgbClr val="333399"/>
                </a:solidFill>
              </a:rPr>
              <a:t>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triglicéridos</a:t>
            </a:r>
            <a:r>
              <a:rPr lang="pt-PT" dirty="0"/>
              <a:t>-</a:t>
            </a:r>
            <a:r>
              <a:rPr lang="pt-PT" dirty="0">
                <a:solidFill>
                  <a:srgbClr val="333399"/>
                </a:solidFill>
              </a:rPr>
              <a:t> </a:t>
            </a:r>
            <a:r>
              <a:rPr lang="pt-PT" dirty="0"/>
              <a:t>formam-se pela união de uma molécula de glicerol e três moléculas de ácidos gordos saturados ou insaturados (=s ou </a:t>
            </a:r>
            <a:r>
              <a:rPr lang="pt-PT" dirty="0">
                <a:sym typeface="Symbol" pitchFamily="18" charset="2"/>
              </a:rPr>
              <a:t></a:t>
            </a:r>
            <a:r>
              <a:rPr lang="pt-PT" dirty="0"/>
              <a:t>).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636838"/>
            <a:ext cx="7610475" cy="2463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39725" y="5373216"/>
            <a:ext cx="86963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dirty="0"/>
              <a:t>As propriedades dos lípidos dependem do tipo de ácido gordo.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4463" y="188913"/>
            <a:ext cx="88201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pt-PT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Gorduras-</a:t>
            </a:r>
            <a:r>
              <a:rPr lang="pt-PT" dirty="0">
                <a:solidFill>
                  <a:srgbClr val="333399"/>
                </a:solidFill>
              </a:rPr>
              <a:t> </a:t>
            </a:r>
            <a:r>
              <a:rPr lang="pt-PT" dirty="0"/>
              <a:t>os ácidos gordos são saturados</a:t>
            </a:r>
          </a:p>
          <a:p>
            <a:pPr marL="179388" lvl="1" algn="just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São sólidas- </a:t>
            </a:r>
            <a:r>
              <a:rPr lang="pt-PT" dirty="0"/>
              <a:t>pontos de fusão altos; existem nas carnes e derivados de origem animal (manteiga, banha </a:t>
            </a:r>
            <a:r>
              <a:rPr lang="pt-PT" dirty="0" err="1"/>
              <a:t>etc</a:t>
            </a:r>
            <a:r>
              <a:rPr lang="pt-PT" dirty="0"/>
              <a:t>); uma dieta rica em gorduras provoca problemas cardiovasculares)</a:t>
            </a:r>
          </a:p>
          <a:p>
            <a:pPr marL="179388" lvl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pt-PT" dirty="0"/>
              <a:t>As cadeias carbonadas saturadas podem empacotar de modo a maximizar as forças de Van der </a:t>
            </a:r>
            <a:r>
              <a:rPr lang="pt-PT" dirty="0" err="1"/>
              <a:t>Waals</a:t>
            </a:r>
            <a:r>
              <a:rPr lang="pt-PT" dirty="0"/>
              <a:t>.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32214"/>
            <a:ext cx="21605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183345"/>
              </p:ext>
            </p:extLst>
          </p:nvPr>
        </p:nvGraphicFramePr>
        <p:xfrm>
          <a:off x="2593705" y="4116214"/>
          <a:ext cx="38893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Bitmap Image" r:id="rId4" imgW="6759526" imgH="3528366" progId="PBrush">
                  <p:embed/>
                </p:oleObj>
              </mc:Choice>
              <mc:Fallback>
                <p:oleObj name="Bitmap Image" r:id="rId4" imgW="6759526" imgH="3528366" progId="PBrush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705" y="4116214"/>
                        <a:ext cx="3889375" cy="2032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41313" y="404813"/>
            <a:ext cx="84597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Symbol" pitchFamily="18" charset="2"/>
              <a:buChar char="¨"/>
            </a:pPr>
            <a:r>
              <a:rPr lang="pt-PT" b="1" dirty="0">
                <a:solidFill>
                  <a:srgbClr val="009900"/>
                </a:solidFill>
              </a:rPr>
              <a:t> </a:t>
            </a: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Óleos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dirty="0">
                <a:solidFill>
                  <a:srgbClr val="333399"/>
                </a:solidFill>
              </a:rPr>
              <a:t>os ácidos gordos são insaturados- (</a:t>
            </a:r>
            <a:r>
              <a:rPr lang="pt-PT" b="1" dirty="0">
                <a:solidFill>
                  <a:srgbClr val="333399"/>
                </a:solidFill>
              </a:rPr>
              <a:t>líquidas: </a:t>
            </a:r>
            <a:r>
              <a:rPr lang="pt-PT" dirty="0">
                <a:solidFill>
                  <a:srgbClr val="333399"/>
                </a:solidFill>
              </a:rPr>
              <a:t>pontos de fusão baixos; existem nas plantas e peixes)</a:t>
            </a:r>
          </a:p>
        </p:txBody>
      </p:sp>
      <p:pic>
        <p:nvPicPr>
          <p:cNvPr id="11268" name="Picture 5" descr="upload_20071122_135533_9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714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824"/>
            <a:ext cx="619283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88567" y="188640"/>
            <a:ext cx="5519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Funções dos lípidos saponificáveis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9512" y="639378"/>
            <a:ext cx="8892480" cy="61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solidFill>
                  <a:srgbClr val="333399"/>
                </a:solidFill>
              </a:rPr>
              <a:t> A principal </a:t>
            </a:r>
            <a:r>
              <a:rPr lang="en-US" altLang="en-US" dirty="0" err="1">
                <a:solidFill>
                  <a:srgbClr val="333399"/>
                </a:solidFill>
              </a:rPr>
              <a:t>função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lípidos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saponificáveis</a:t>
            </a:r>
            <a:r>
              <a:rPr lang="en-US" altLang="en-US" dirty="0">
                <a:solidFill>
                  <a:srgbClr val="333399"/>
                </a:solidFill>
              </a:rPr>
              <a:t>  é a de </a:t>
            </a:r>
            <a:r>
              <a:rPr lang="en-US" alt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reserva</a:t>
            </a: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energética</a:t>
            </a:r>
            <a:r>
              <a:rPr lang="en-US" alt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altLang="en-US" dirty="0">
              <a:solidFill>
                <a:srgbClr val="333399"/>
              </a:solidFill>
            </a:endParaRPr>
          </a:p>
          <a:p>
            <a:pPr lvl="1" algn="just" eaLnBrk="0" hangingPunct="0">
              <a:lnSpc>
                <a:spcPct val="12000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  <a:defRPr/>
            </a:pPr>
            <a:r>
              <a:rPr lang="pt-PT" altLang="en-US" dirty="0">
                <a:solidFill>
                  <a:srgbClr val="333399"/>
                </a:solidFill>
              </a:rPr>
              <a:t>Os </a:t>
            </a:r>
            <a:r>
              <a:rPr lang="pt-PT" altLang="en-US" b="1" dirty="0">
                <a:solidFill>
                  <a:srgbClr val="333399"/>
                </a:solidFill>
              </a:rPr>
              <a:t>triacilglireóis</a:t>
            </a:r>
            <a:r>
              <a:rPr lang="pt-PT" altLang="en-US" dirty="0">
                <a:solidFill>
                  <a:srgbClr val="333399"/>
                </a:solidFill>
              </a:rPr>
              <a:t> são transformados em CO</a:t>
            </a:r>
            <a:r>
              <a:rPr lang="pt-PT" altLang="en-US" baseline="-25000" dirty="0">
                <a:solidFill>
                  <a:srgbClr val="333399"/>
                </a:solidFill>
              </a:rPr>
              <a:t>2</a:t>
            </a:r>
            <a:r>
              <a:rPr lang="pt-PT" altLang="en-US" dirty="0">
                <a:solidFill>
                  <a:srgbClr val="333399"/>
                </a:solidFill>
              </a:rPr>
              <a:t> e H</a:t>
            </a:r>
            <a:r>
              <a:rPr lang="pt-PT" altLang="en-US" baseline="-25000" dirty="0">
                <a:solidFill>
                  <a:srgbClr val="333399"/>
                </a:solidFill>
              </a:rPr>
              <a:t>2</a:t>
            </a:r>
            <a:r>
              <a:rPr lang="pt-PT" altLang="en-US" dirty="0">
                <a:solidFill>
                  <a:srgbClr val="333399"/>
                </a:solidFill>
              </a:rPr>
              <a:t>O:</a:t>
            </a:r>
            <a:endParaRPr lang="en-US" altLang="en-US" dirty="0">
              <a:solidFill>
                <a:srgbClr val="333399"/>
              </a:solidFill>
            </a:endParaRPr>
          </a:p>
          <a:p>
            <a:pPr lvl="1" eaLnBrk="0" hangingPunct="0">
              <a:lnSpc>
                <a:spcPct val="12000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solidFill>
                  <a:srgbClr val="333399"/>
                </a:solidFill>
              </a:rPr>
              <a:t> Um </a:t>
            </a:r>
            <a:r>
              <a:rPr lang="en-US" altLang="en-US" dirty="0" err="1">
                <a:solidFill>
                  <a:srgbClr val="333399"/>
                </a:solidFill>
              </a:rPr>
              <a:t>grama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destes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compostos</a:t>
            </a:r>
            <a:r>
              <a:rPr lang="en-US" altLang="en-US" dirty="0">
                <a:solidFill>
                  <a:srgbClr val="333399"/>
                </a:solidFill>
              </a:rPr>
              <a:t> tem </a:t>
            </a:r>
            <a:r>
              <a:rPr lang="en-US" altLang="en-US" dirty="0" err="1">
                <a:solidFill>
                  <a:srgbClr val="333399"/>
                </a:solidFill>
              </a:rPr>
              <a:t>acumulada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mais</a:t>
            </a:r>
            <a:r>
              <a:rPr lang="en-US" altLang="en-US" dirty="0">
                <a:solidFill>
                  <a:srgbClr val="333399"/>
                </a:solidFill>
              </a:rPr>
              <a:t> do dobro de </a:t>
            </a:r>
            <a:r>
              <a:rPr lang="en-US" altLang="en-US" dirty="0" err="1">
                <a:solidFill>
                  <a:srgbClr val="333399"/>
                </a:solidFill>
              </a:rPr>
              <a:t>energia</a:t>
            </a:r>
            <a:r>
              <a:rPr lang="en-US" altLang="en-US" dirty="0">
                <a:solidFill>
                  <a:srgbClr val="333399"/>
                </a:solidFill>
              </a:rPr>
              <a:t> de um </a:t>
            </a:r>
            <a:r>
              <a:rPr lang="en-US" altLang="en-US" dirty="0" err="1">
                <a:solidFill>
                  <a:srgbClr val="333399"/>
                </a:solidFill>
              </a:rPr>
              <a:t>grama</a:t>
            </a:r>
            <a:r>
              <a:rPr lang="en-US" altLang="en-US" dirty="0">
                <a:solidFill>
                  <a:srgbClr val="333399"/>
                </a:solidFill>
              </a:rPr>
              <a:t> de </a:t>
            </a:r>
            <a:r>
              <a:rPr lang="en-US" altLang="en-US" dirty="0" err="1">
                <a:solidFill>
                  <a:srgbClr val="333399"/>
                </a:solidFill>
              </a:rPr>
              <a:t>polissacáridos</a:t>
            </a:r>
            <a:r>
              <a:rPr lang="en-US" altLang="en-US" dirty="0">
                <a:solidFill>
                  <a:srgbClr val="333399"/>
                </a:solidFill>
              </a:rPr>
              <a:t> (</a:t>
            </a:r>
            <a:r>
              <a:rPr lang="en-US" altLang="en-US" dirty="0" err="1">
                <a:solidFill>
                  <a:srgbClr val="333399"/>
                </a:solidFill>
              </a:rPr>
              <a:t>amido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por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exemplo</a:t>
            </a:r>
            <a:r>
              <a:rPr lang="en-US" altLang="en-US" dirty="0">
                <a:solidFill>
                  <a:srgbClr val="333399"/>
                </a:solidFill>
              </a:rPr>
              <a:t>).</a:t>
            </a:r>
          </a:p>
          <a:p>
            <a:pPr lvl="1" algn="just" eaLnBrk="0" hangingPunct="0">
              <a:lnSpc>
                <a:spcPct val="12000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Char char="Ø"/>
              <a:defRPr/>
            </a:pPr>
            <a:r>
              <a:rPr lang="en-US" altLang="en-US" dirty="0">
                <a:solidFill>
                  <a:srgbClr val="333399"/>
                </a:solidFill>
              </a:rPr>
              <a:t>As </a:t>
            </a:r>
            <a:r>
              <a:rPr lang="en-US" altLang="en-US" dirty="0" err="1">
                <a:solidFill>
                  <a:srgbClr val="333399"/>
                </a:solidFill>
              </a:rPr>
              <a:t>plantas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usam</a:t>
            </a:r>
            <a:r>
              <a:rPr lang="en-US" altLang="en-US" dirty="0">
                <a:solidFill>
                  <a:srgbClr val="333399"/>
                </a:solidFill>
              </a:rPr>
              <a:t> o </a:t>
            </a:r>
            <a:r>
              <a:rPr lang="en-US" altLang="en-US" dirty="0" err="1">
                <a:solidFill>
                  <a:srgbClr val="333399"/>
                </a:solidFill>
              </a:rPr>
              <a:t>amido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como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reservatório</a:t>
            </a:r>
            <a:r>
              <a:rPr lang="en-US" altLang="en-US" dirty="0">
                <a:solidFill>
                  <a:srgbClr val="333399"/>
                </a:solidFill>
              </a:rPr>
              <a:t> de </a:t>
            </a:r>
            <a:r>
              <a:rPr lang="en-US" altLang="en-US" dirty="0" err="1">
                <a:solidFill>
                  <a:srgbClr val="333399"/>
                </a:solidFill>
              </a:rPr>
              <a:t>energia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quando</a:t>
            </a:r>
            <a:r>
              <a:rPr lang="en-US" altLang="en-US" dirty="0">
                <a:solidFill>
                  <a:srgbClr val="333399"/>
                </a:solidFill>
              </a:rPr>
              <a:t> a </a:t>
            </a:r>
            <a:r>
              <a:rPr lang="en-US" altLang="en-US" dirty="0" err="1">
                <a:solidFill>
                  <a:srgbClr val="333399"/>
                </a:solidFill>
              </a:rPr>
              <a:t>mobilidade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não</a:t>
            </a:r>
            <a:r>
              <a:rPr lang="en-US" altLang="en-US" dirty="0">
                <a:solidFill>
                  <a:srgbClr val="333399"/>
                </a:solidFill>
              </a:rPr>
              <a:t> é um </a:t>
            </a:r>
            <a:r>
              <a:rPr lang="en-US" altLang="en-US" dirty="0" err="1">
                <a:solidFill>
                  <a:srgbClr val="333399"/>
                </a:solidFill>
              </a:rPr>
              <a:t>problema</a:t>
            </a:r>
            <a:r>
              <a:rPr lang="en-US" altLang="en-US" dirty="0">
                <a:solidFill>
                  <a:srgbClr val="333399"/>
                </a:solidFill>
              </a:rPr>
              <a:t>, e </a:t>
            </a:r>
            <a:r>
              <a:rPr lang="en-US" altLang="en-US" dirty="0" err="1">
                <a:solidFill>
                  <a:srgbClr val="333399"/>
                </a:solidFill>
              </a:rPr>
              <a:t>usam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óleos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quando</a:t>
            </a:r>
            <a:r>
              <a:rPr lang="en-US" altLang="en-US" dirty="0">
                <a:solidFill>
                  <a:srgbClr val="333399"/>
                </a:solidFill>
              </a:rPr>
              <a:t> a </a:t>
            </a:r>
            <a:r>
              <a:rPr lang="en-US" altLang="en-US" dirty="0" err="1">
                <a:solidFill>
                  <a:srgbClr val="333399"/>
                </a:solidFill>
              </a:rPr>
              <a:t>dispersão</a:t>
            </a:r>
            <a:r>
              <a:rPr lang="en-US" altLang="en-US" dirty="0">
                <a:solidFill>
                  <a:srgbClr val="333399"/>
                </a:solidFill>
              </a:rPr>
              <a:t> e o </a:t>
            </a:r>
            <a:r>
              <a:rPr lang="en-US" altLang="en-US" dirty="0" err="1">
                <a:solidFill>
                  <a:srgbClr val="333399"/>
                </a:solidFill>
              </a:rPr>
              <a:t>empacotamento</a:t>
            </a:r>
            <a:r>
              <a:rPr lang="en-US" altLang="en-US" dirty="0">
                <a:solidFill>
                  <a:srgbClr val="333399"/>
                </a:solidFill>
              </a:rPr>
              <a:t> é </a:t>
            </a:r>
            <a:r>
              <a:rPr lang="en-US" altLang="en-US" dirty="0" err="1">
                <a:solidFill>
                  <a:srgbClr val="333399"/>
                </a:solidFill>
              </a:rPr>
              <a:t>importante</a:t>
            </a:r>
            <a:r>
              <a:rPr lang="en-US" altLang="en-US" dirty="0">
                <a:solidFill>
                  <a:srgbClr val="333399"/>
                </a:solidFill>
              </a:rPr>
              <a:t>, </a:t>
            </a:r>
            <a:r>
              <a:rPr lang="en-US" altLang="en-US" dirty="0" err="1">
                <a:solidFill>
                  <a:srgbClr val="333399"/>
                </a:solidFill>
              </a:rPr>
              <a:t>por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exemplo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nas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sementes</a:t>
            </a:r>
            <a:r>
              <a:rPr lang="en-US" altLang="en-US" dirty="0">
                <a:solidFill>
                  <a:srgbClr val="333399"/>
                </a:solidFill>
              </a:rPr>
              <a:t>. </a:t>
            </a:r>
          </a:p>
          <a:p>
            <a:pPr lvl="1" eaLnBrk="0" hangingPunct="0">
              <a:lnSpc>
                <a:spcPct val="120000"/>
              </a:lnSpc>
              <a:spcBef>
                <a:spcPct val="50000"/>
              </a:spcBef>
              <a:buClr>
                <a:srgbClr val="339933"/>
              </a:buClr>
              <a:buFont typeface="Wingdings" pitchFamily="2" charset="2"/>
              <a:buNone/>
              <a:defRPr/>
            </a:pPr>
            <a:endParaRPr lang="en-US" altLang="en-US" dirty="0">
              <a:solidFill>
                <a:srgbClr val="3333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6DDE-6D7A-4B20-8F2D-0D7FAE83B8CA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1056" cy="365760"/>
          </a:xfrm>
        </p:spPr>
        <p:txBody>
          <a:bodyPr/>
          <a:lstStyle/>
          <a:p>
            <a:pPr>
              <a:defRPr/>
            </a:pPr>
            <a:r>
              <a:rPr lang="pt-PT" dirty="0"/>
              <a:t>S</a:t>
            </a:r>
            <a:r>
              <a:rPr lang="pt-PT" dirty="0" smtClean="0"/>
              <a:t>usana Santos, Ciências da Vida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</Template>
  <TotalTime>8481</TotalTime>
  <Words>2373</Words>
  <Application>Microsoft Office PowerPoint</Application>
  <PresentationFormat>On-screen Show (4:3)</PresentationFormat>
  <Paragraphs>420</Paragraphs>
  <Slides>54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Modelo de apresentação personalizado</vt:lpstr>
      <vt:lpstr>Custom Design</vt:lpstr>
      <vt:lpstr>Concourse</vt:lpstr>
      <vt:lpstr>ChemSketch</vt:lpstr>
      <vt:lpstr>CS ChemDraw Drawing</vt:lpstr>
      <vt:lpstr>Bitmap Image</vt:lpstr>
      <vt:lpstr>ISIS/Draw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Osmose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EICOSANÓIDES</vt:lpstr>
      <vt:lpstr>EICOSANÓIDES- tópicos</vt:lpstr>
      <vt:lpstr>PRINCIPAIS CLASSES DE EICOSANÓIDES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drogas anti-inflamatórias inibem a síntese de eicosanóides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DQB - FCUL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Susana Santos</dc:creator>
  <cp:lastModifiedBy>Susana Santos</cp:lastModifiedBy>
  <cp:revision>201</cp:revision>
  <dcterms:created xsi:type="dcterms:W3CDTF">2008-03-13T14:41:36Z</dcterms:created>
  <dcterms:modified xsi:type="dcterms:W3CDTF">2017-03-22T14:25:23Z</dcterms:modified>
</cp:coreProperties>
</file>